
<file path=[Content_Types].xml><?xml version="1.0" encoding="utf-8"?>
<Types xmlns="http://schemas.openxmlformats.org/package/2006/content-types">
  <Override PartName="/ppt/slideLayouts/slideLayout8.xml" ContentType="application/vnd.openxmlformats-officedocument.presentationml.slideLayout+xml"/>
  <Override PartName="/ppt/embeddings/oleObject4.bin" ContentType="application/vnd.openxmlformats-officedocument.oleObject"/>
  <Override PartName="/ppt/notesSlides/notesSlide20.xml" ContentType="application/vnd.openxmlformats-officedocument.presentationml.notes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Masters/slideMaster2.xml" ContentType="application/vnd.openxmlformats-officedocument.presentationml.slideMaster+xml"/>
  <Override PartName="/ppt/notesSlides/notesSlide10.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tags/tag3.xml" ContentType="application/vnd.openxmlformats-officedocument.presentationml.tags+xml"/>
  <Override PartName="/ppt/notesSlides/notesSlide3.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tags/tag4.xml" ContentType="application/vnd.openxmlformats-officedocument.presentationml.tags+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Default Extension="pdf" ContentType="application/pdf"/>
  <Default Extension="gif" ContentType="image/gif"/>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 id="2147483806" r:id="rId2"/>
  </p:sldMasterIdLst>
  <p:notesMasterIdLst>
    <p:notesMasterId r:id="rId60"/>
  </p:notesMasterIdLst>
  <p:sldIdLst>
    <p:sldId id="275" r:id="rId3"/>
    <p:sldId id="411" r:id="rId4"/>
    <p:sldId id="296" r:id="rId5"/>
    <p:sldId id="295" r:id="rId6"/>
    <p:sldId id="280" r:id="rId7"/>
    <p:sldId id="385" r:id="rId8"/>
    <p:sldId id="281" r:id="rId9"/>
    <p:sldId id="488" r:id="rId10"/>
    <p:sldId id="276" r:id="rId11"/>
    <p:sldId id="285" r:id="rId12"/>
    <p:sldId id="284" r:id="rId13"/>
    <p:sldId id="434" r:id="rId14"/>
    <p:sldId id="436" r:id="rId15"/>
    <p:sldId id="317" r:id="rId16"/>
    <p:sldId id="318" r:id="rId17"/>
    <p:sldId id="324" r:id="rId18"/>
    <p:sldId id="325" r:id="rId19"/>
    <p:sldId id="326" r:id="rId20"/>
    <p:sldId id="328" r:id="rId21"/>
    <p:sldId id="333" r:id="rId22"/>
    <p:sldId id="334" r:id="rId23"/>
    <p:sldId id="346" r:id="rId24"/>
    <p:sldId id="368" r:id="rId25"/>
    <p:sldId id="369" r:id="rId26"/>
    <p:sldId id="335" r:id="rId27"/>
    <p:sldId id="371" r:id="rId28"/>
    <p:sldId id="372" r:id="rId29"/>
    <p:sldId id="373" r:id="rId30"/>
    <p:sldId id="381" r:id="rId31"/>
    <p:sldId id="490" r:id="rId32"/>
    <p:sldId id="492" r:id="rId33"/>
    <p:sldId id="493" r:id="rId34"/>
    <p:sldId id="494" r:id="rId35"/>
    <p:sldId id="495" r:id="rId36"/>
    <p:sldId id="496" r:id="rId37"/>
    <p:sldId id="491" r:id="rId38"/>
    <p:sldId id="497" r:id="rId39"/>
    <p:sldId id="498" r:id="rId40"/>
    <p:sldId id="499" r:id="rId41"/>
    <p:sldId id="443" r:id="rId42"/>
    <p:sldId id="475" r:id="rId43"/>
    <p:sldId id="489" r:id="rId44"/>
    <p:sldId id="365" r:id="rId45"/>
    <p:sldId id="487" r:id="rId46"/>
    <p:sldId id="414" r:id="rId47"/>
    <p:sldId id="416" r:id="rId48"/>
    <p:sldId id="417" r:id="rId49"/>
    <p:sldId id="418" r:id="rId50"/>
    <p:sldId id="420" r:id="rId51"/>
    <p:sldId id="421" r:id="rId52"/>
    <p:sldId id="422" r:id="rId53"/>
    <p:sldId id="423" r:id="rId54"/>
    <p:sldId id="424" r:id="rId55"/>
    <p:sldId id="425" r:id="rId56"/>
    <p:sldId id="426" r:id="rId57"/>
    <p:sldId id="427" r:id="rId58"/>
    <p:sldId id="428"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8" charset="0"/>
        <a:ea typeface="+mn-ea"/>
        <a:cs typeface="+mn-cs"/>
      </a:defRPr>
    </a:lvl1pPr>
    <a:lvl2pPr marL="457200" algn="l" rtl="0" fontAlgn="base">
      <a:spcBef>
        <a:spcPct val="0"/>
      </a:spcBef>
      <a:spcAft>
        <a:spcPct val="0"/>
      </a:spcAft>
      <a:defRPr kern="1200">
        <a:solidFill>
          <a:schemeClr val="tx1"/>
        </a:solidFill>
        <a:latin typeface="Arial" pitchFamily="-108" charset="0"/>
        <a:ea typeface="+mn-ea"/>
        <a:cs typeface="+mn-cs"/>
      </a:defRPr>
    </a:lvl2pPr>
    <a:lvl3pPr marL="914400" algn="l" rtl="0" fontAlgn="base">
      <a:spcBef>
        <a:spcPct val="0"/>
      </a:spcBef>
      <a:spcAft>
        <a:spcPct val="0"/>
      </a:spcAft>
      <a:defRPr kern="1200">
        <a:solidFill>
          <a:schemeClr val="tx1"/>
        </a:solidFill>
        <a:latin typeface="Arial" pitchFamily="-108" charset="0"/>
        <a:ea typeface="+mn-ea"/>
        <a:cs typeface="+mn-cs"/>
      </a:defRPr>
    </a:lvl3pPr>
    <a:lvl4pPr marL="1371600" algn="l" rtl="0" fontAlgn="base">
      <a:spcBef>
        <a:spcPct val="0"/>
      </a:spcBef>
      <a:spcAft>
        <a:spcPct val="0"/>
      </a:spcAft>
      <a:defRPr kern="1200">
        <a:solidFill>
          <a:schemeClr val="tx1"/>
        </a:solidFill>
        <a:latin typeface="Arial" pitchFamily="-108" charset="0"/>
        <a:ea typeface="+mn-ea"/>
        <a:cs typeface="+mn-cs"/>
      </a:defRPr>
    </a:lvl4pPr>
    <a:lvl5pPr marL="1828800" algn="l" rtl="0" fontAlgn="base">
      <a:spcBef>
        <a:spcPct val="0"/>
      </a:spcBef>
      <a:spcAft>
        <a:spcPct val="0"/>
      </a:spcAft>
      <a:defRPr kern="1200">
        <a:solidFill>
          <a:schemeClr val="tx1"/>
        </a:solidFill>
        <a:latin typeface="Arial" pitchFamily="-108" charset="0"/>
        <a:ea typeface="+mn-ea"/>
        <a:cs typeface="+mn-cs"/>
      </a:defRPr>
    </a:lvl5pPr>
    <a:lvl6pPr marL="2286000" algn="l" defTabSz="457200" rtl="0" eaLnBrk="1" latinLnBrk="0" hangingPunct="1">
      <a:defRPr kern="1200">
        <a:solidFill>
          <a:schemeClr val="tx1"/>
        </a:solidFill>
        <a:latin typeface="Arial" pitchFamily="-108" charset="0"/>
        <a:ea typeface="+mn-ea"/>
        <a:cs typeface="+mn-cs"/>
      </a:defRPr>
    </a:lvl6pPr>
    <a:lvl7pPr marL="2743200" algn="l" defTabSz="457200" rtl="0" eaLnBrk="1" latinLnBrk="0" hangingPunct="1">
      <a:defRPr kern="1200">
        <a:solidFill>
          <a:schemeClr val="tx1"/>
        </a:solidFill>
        <a:latin typeface="Arial" pitchFamily="-108" charset="0"/>
        <a:ea typeface="+mn-ea"/>
        <a:cs typeface="+mn-cs"/>
      </a:defRPr>
    </a:lvl7pPr>
    <a:lvl8pPr marL="3200400" algn="l" defTabSz="457200" rtl="0" eaLnBrk="1" latinLnBrk="0" hangingPunct="1">
      <a:defRPr kern="1200">
        <a:solidFill>
          <a:schemeClr val="tx1"/>
        </a:solidFill>
        <a:latin typeface="Arial" pitchFamily="-108" charset="0"/>
        <a:ea typeface="+mn-ea"/>
        <a:cs typeface="+mn-cs"/>
      </a:defRPr>
    </a:lvl8pPr>
    <a:lvl9pPr marL="3657600" algn="l" defTabSz="457200" rtl="0" eaLnBrk="1" latinLnBrk="0" hangingPunct="1">
      <a:defRPr kern="1200">
        <a:solidFill>
          <a:schemeClr val="tx1"/>
        </a:solidFill>
        <a:latin typeface="Arial" pitchFamily="-10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00"/>
    <a:srgbClr val="EE0000"/>
    <a:srgbClr val="FF5050"/>
    <a:srgbClr val="FADD06"/>
    <a:srgbClr val="009900"/>
    <a:srgbClr val="33CC33"/>
    <a:srgbClr val="DDDDDD"/>
    <a:srgbClr val="990000"/>
  </p:clrMru>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085" autoAdjust="0"/>
    <p:restoredTop sz="94790" autoAdjust="0"/>
  </p:normalViewPr>
  <p:slideViewPr>
    <p:cSldViewPr snapToGrid="0">
      <p:cViewPr varScale="1">
        <p:scale>
          <a:sx n="95" d="100"/>
          <a:sy n="95" d="100"/>
        </p:scale>
        <p:origin x="-1056" y="-104"/>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75" d="100"/>
        <a:sy n="75" d="100"/>
      </p:scale>
      <p:origin x="0" y="1584"/>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theme" Target="theme/theme1.xml"/><Relationship Id="rId60" Type="http://schemas.openxmlformats.org/officeDocument/2006/relationships/notesMaster" Target="notesMasters/notesMaster1.xml"/><Relationship Id="rId39" Type="http://schemas.openxmlformats.org/officeDocument/2006/relationships/slide" Target="slides/slide37.xml"/><Relationship Id="rId7" Type="http://schemas.openxmlformats.org/officeDocument/2006/relationships/slide" Target="slides/slide5.xml"/><Relationship Id="rId43" Type="http://schemas.openxmlformats.org/officeDocument/2006/relationships/slide" Target="slides/slide41.xml"/><Relationship Id="rId25" Type="http://schemas.openxmlformats.org/officeDocument/2006/relationships/slide" Target="slides/slide23.xml"/><Relationship Id="rId10" Type="http://schemas.openxmlformats.org/officeDocument/2006/relationships/slide" Target="slides/slide8.xml"/><Relationship Id="rId50" Type="http://schemas.openxmlformats.org/officeDocument/2006/relationships/slide" Target="slides/slide48.xml"/><Relationship Id="rId63" Type="http://schemas.openxmlformats.org/officeDocument/2006/relationships/viewProps" Target="viewProps.xml"/><Relationship Id="rId17" Type="http://schemas.openxmlformats.org/officeDocument/2006/relationships/slide" Target="slides/slide15.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14" Type="http://schemas.openxmlformats.org/officeDocument/2006/relationships/slide" Target="slides/slide12.xml"/><Relationship Id="rId4" Type="http://schemas.openxmlformats.org/officeDocument/2006/relationships/slide" Target="slides/slide2.xml"/><Relationship Id="rId28" Type="http://schemas.openxmlformats.org/officeDocument/2006/relationships/slide" Target="slides/slide26.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46" Type="http://schemas.openxmlformats.org/officeDocument/2006/relationships/slide" Target="slides/slide44.xml"/><Relationship Id="rId57" Type="http://schemas.openxmlformats.org/officeDocument/2006/relationships/slide" Target="slides/slide55.xml"/><Relationship Id="rId59" Type="http://schemas.openxmlformats.org/officeDocument/2006/relationships/slide" Target="slides/slide57.xml"/><Relationship Id="rId35" Type="http://schemas.openxmlformats.org/officeDocument/2006/relationships/slide" Target="slides/slide33.xml"/><Relationship Id="rId51" Type="http://schemas.openxmlformats.org/officeDocument/2006/relationships/slide" Target="slides/slide49.xml"/><Relationship Id="rId55" Type="http://schemas.openxmlformats.org/officeDocument/2006/relationships/slide" Target="slides/slide53.xml"/><Relationship Id="rId31" Type="http://schemas.openxmlformats.org/officeDocument/2006/relationships/slide" Target="slides/slide29.xml"/><Relationship Id="rId34" Type="http://schemas.openxmlformats.org/officeDocument/2006/relationships/slide" Target="slides/slide32.xml"/><Relationship Id="rId40" Type="http://schemas.openxmlformats.org/officeDocument/2006/relationships/slide" Target="slides/slide38.xml"/><Relationship Id="rId62" Type="http://schemas.openxmlformats.org/officeDocument/2006/relationships/presProps" Target="presProps.xml"/><Relationship Id="rId36" Type="http://schemas.openxmlformats.org/officeDocument/2006/relationships/slide" Target="slides/slide34.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8" Type="http://schemas.openxmlformats.org/officeDocument/2006/relationships/slide" Target="slides/slide6.xml"/><Relationship Id="rId13" Type="http://schemas.openxmlformats.org/officeDocument/2006/relationships/slide" Target="slides/slide11.xml"/><Relationship Id="rId32" Type="http://schemas.openxmlformats.org/officeDocument/2006/relationships/slide" Target="slides/slide30.xml"/><Relationship Id="rId37" Type="http://schemas.openxmlformats.org/officeDocument/2006/relationships/slide" Target="slides/slide35.xml"/><Relationship Id="rId52" Type="http://schemas.openxmlformats.org/officeDocument/2006/relationships/slide" Target="slides/slide50.xml"/><Relationship Id="rId65" Type="http://schemas.openxmlformats.org/officeDocument/2006/relationships/tableStyles" Target="tableStyles.xml"/><Relationship Id="rId54" Type="http://schemas.openxmlformats.org/officeDocument/2006/relationships/slide" Target="slides/slide52.xml"/><Relationship Id="rId12" Type="http://schemas.openxmlformats.org/officeDocument/2006/relationships/slide" Target="slides/slide10.xml"/><Relationship Id="rId3" Type="http://schemas.openxmlformats.org/officeDocument/2006/relationships/slide" Target="slides/slide1.xml"/><Relationship Id="rId23" Type="http://schemas.openxmlformats.org/officeDocument/2006/relationships/slide" Target="slides/slide21.xml"/><Relationship Id="rId61" Type="http://schemas.openxmlformats.org/officeDocument/2006/relationships/printerSettings" Target="printerSettings/printerSettings1.bin"/><Relationship Id="rId53" Type="http://schemas.openxmlformats.org/officeDocument/2006/relationships/slide" Target="slides/slide51.xml"/><Relationship Id="rId26" Type="http://schemas.openxmlformats.org/officeDocument/2006/relationships/slide" Target="slides/slide24.xml"/><Relationship Id="rId30" Type="http://schemas.openxmlformats.org/officeDocument/2006/relationships/slide" Target="slides/slide28.xml"/><Relationship Id="rId11" Type="http://schemas.openxmlformats.org/officeDocument/2006/relationships/slide" Target="slides/slide9.xml"/><Relationship Id="rId29" Type="http://schemas.openxmlformats.org/officeDocument/2006/relationships/slide" Target="slides/slide27.xml"/><Relationship Id="rId16" Type="http://schemas.openxmlformats.org/officeDocument/2006/relationships/slide" Target="slides/slide14.xml"/><Relationship Id="rId33" Type="http://schemas.openxmlformats.org/officeDocument/2006/relationships/slide" Target="slides/slide31.xml"/><Relationship Id="rId41" Type="http://schemas.openxmlformats.org/officeDocument/2006/relationships/slide" Target="slides/slide39.xml"/><Relationship Id="rId5" Type="http://schemas.openxmlformats.org/officeDocument/2006/relationships/slide" Target="slides/slide3.xml"/><Relationship Id="rId15" Type="http://schemas.openxmlformats.org/officeDocument/2006/relationships/slide" Target="slides/slide13.xml"/><Relationship Id="rId22" Type="http://schemas.openxmlformats.org/officeDocument/2006/relationships/slide" Target="slides/slide20.xml"/><Relationship Id="rId2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C050F69-58E0-EE45-AFCE-10418980419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2C7D31E-287D-8640-B0ED-A1187FC8CD3C}" type="slidenum">
              <a:rPr lang="en-US"/>
              <a:pPr/>
              <a:t>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4010FE3-1365-CA4A-B3E9-28CBFBF30FA7}" type="slidenum">
              <a:rPr lang="en-US"/>
              <a:pPr/>
              <a:t>18</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1407AF9-7769-E644-B648-6E98B8CC31EA}" type="slidenum">
              <a:rPr lang="en-US"/>
              <a:pPr/>
              <a:t>19</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22</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23</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24</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EB4C17E-784D-F748-8510-BD5BD41C1DD8}" type="slidenum">
              <a:rPr lang="en-US"/>
              <a:pPr/>
              <a:t>25</a:t>
            </a:fld>
            <a:endParaRPr lang="en-US"/>
          </a:p>
        </p:txBody>
      </p:sp>
      <p:sp>
        <p:nvSpPr>
          <p:cNvPr id="117763" name="Rectangle 2"/>
          <p:cNvSpPr>
            <a:spLocks noGrp="1" noRot="1" noChangeAspect="1" noChangeArrowheads="1" noTextEdit="1"/>
          </p:cNvSpPr>
          <p:nvPr>
            <p:ph type="sldImg"/>
          </p:nvPr>
        </p:nvSpPr>
        <p:spPr>
          <a:xfrm>
            <a:off x="1141413" y="685800"/>
            <a:ext cx="4573587" cy="3430588"/>
          </a:xfrm>
          <a:ln/>
        </p:spPr>
      </p:sp>
      <p:sp>
        <p:nvSpPr>
          <p:cNvPr id="117764" name="Rectangle 3"/>
          <p:cNvSpPr>
            <a:spLocks noGrp="1" noChangeArrowheads="1"/>
          </p:cNvSpPr>
          <p:nvPr>
            <p:ph type="body" idx="1"/>
          </p:nvPr>
        </p:nvSpPr>
        <p:spPr>
          <a:xfrm>
            <a:off x="914400" y="4343400"/>
            <a:ext cx="5029200" cy="4114800"/>
          </a:xfrm>
          <a:noFill/>
          <a:ln/>
        </p:spPr>
        <p:txBody>
          <a:bodyPr/>
          <a:lstStyle/>
          <a:p>
            <a:pPr>
              <a:lnSpc>
                <a:spcPct val="80000"/>
              </a:lnSpc>
            </a:pPr>
            <a:endParaRPr lang="en-US" sz="1000">
              <a:latin typeface="Arial" pitchFamily="-10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45B4-0889-5A46-8E61-D205D81B8F00}" type="slidenum">
              <a:rPr lang="en-US" altLang="zh-CN"/>
              <a:pPr/>
              <a:t>31</a:t>
            </a:fld>
            <a:endParaRPr lang="en-US" altLang="zh-CN"/>
          </a:p>
        </p:txBody>
      </p:sp>
      <p:sp>
        <p:nvSpPr>
          <p:cNvPr id="60418" name="Rectangle 2"/>
          <p:cNvSpPr>
            <a:spLocks noGrp="1" noRot="1" noChangeAspect="1" noChangeArrowheads="1" noTextEdit="1"/>
          </p:cNvSpPr>
          <p:nvPr>
            <p:ph type="sldImg"/>
          </p:nvPr>
        </p:nvSpPr>
        <p:spPr>
          <a:xfrm>
            <a:off x="1143000" y="688975"/>
            <a:ext cx="4572000" cy="3429000"/>
          </a:xfrm>
          <a:ln/>
        </p:spPr>
      </p:sp>
      <p:sp>
        <p:nvSpPr>
          <p:cNvPr id="60419"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6</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273D5-B7DD-7E40-A38D-502AC68EE09F}" type="slidenum">
              <a:rPr lang="en-US" altLang="zh-CN"/>
              <a:pPr/>
              <a:t>32</a:t>
            </a:fld>
            <a:endParaRPr lang="en-US" altLang="zh-CN"/>
          </a:p>
        </p:txBody>
      </p:sp>
      <p:sp>
        <p:nvSpPr>
          <p:cNvPr id="47106" name="Rectangle 2"/>
          <p:cNvSpPr>
            <a:spLocks noGrp="1" noRot="1" noChangeAspect="1" noChangeArrowheads="1" noTextEdit="1"/>
          </p:cNvSpPr>
          <p:nvPr>
            <p:ph type="sldImg"/>
          </p:nvPr>
        </p:nvSpPr>
        <p:spPr>
          <a:xfrm>
            <a:off x="1143000" y="688975"/>
            <a:ext cx="4572000" cy="3429000"/>
          </a:xfrm>
          <a:ln/>
        </p:spPr>
      </p:sp>
      <p:sp>
        <p:nvSpPr>
          <p:cNvPr id="47107"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F55B4-83C2-E74F-A47C-556B629BE39A}" type="slidenum">
              <a:rPr lang="en-US" altLang="zh-CN"/>
              <a:pPr/>
              <a:t>33</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C8BFE1-ECD4-944C-919B-D126448918AD}" type="slidenum">
              <a:rPr lang="en-US" altLang="zh-CN"/>
              <a:pPr/>
              <a:t>34</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caGrid Portal provides Web access to caBIG resources and information using the caGrid infrastructure. The site is being reorganized to make it easier to use and focus on the needs of researchers and clinicians.</a:t>
            </a:r>
          </a:p>
          <a:p>
            <a:r>
              <a:rPr lang="en-US" sz="2200">
                <a:latin typeface="Lucida Grande" pitchFamily="-109" charset="0"/>
                <a:ea typeface="Lucida Grande" pitchFamily="-109" charset="0"/>
                <a:cs typeface="Lucida Grande" pitchFamily="-109" charset="0"/>
                <a:sym typeface="Lucida Grande" pitchFamily="-109" charset="0"/>
              </a:rPr>
              <a:t>Users can more easily </a:t>
            </a:r>
            <a:r>
              <a:rPr lang="en-US" sz="2200" b="1">
                <a:latin typeface="Lucida Grande" pitchFamily="-109" charset="0"/>
                <a:ea typeface="Lucida Grande" pitchFamily="-109" charset="0"/>
                <a:cs typeface="Lucida Grande" pitchFamily="-109" charset="0"/>
                <a:sym typeface="Lucida Grande" pitchFamily="-109" charset="0"/>
              </a:rPr>
              <a:t>Browse</a:t>
            </a:r>
            <a:r>
              <a:rPr lang="en-US" sz="2200">
                <a:latin typeface="Lucida Grande" pitchFamily="-109" charset="0"/>
                <a:ea typeface="Lucida Grande" pitchFamily="-109" charset="0"/>
                <a:cs typeface="Lucida Grande" pitchFamily="-109" charset="0"/>
                <a:sym typeface="Lucida Grande" pitchFamily="-109" charset="0"/>
              </a:rPr>
              <a:t> through information about data sets, tools, people, communities, and institutions that are involved with caBIG. The new Catalog feature allows users </a:t>
            </a:r>
            <a:r>
              <a:rPr lang="en-US" sz="2200" b="1">
                <a:latin typeface="Lucida Grande" pitchFamily="-109" charset="0"/>
                <a:ea typeface="Lucida Grande" pitchFamily="-109" charset="0"/>
                <a:cs typeface="Lucida Grande" pitchFamily="-109" charset="0"/>
                <a:sym typeface="Lucida Grande" pitchFamily="-109" charset="0"/>
              </a:rPr>
              <a:t>Contribute</a:t>
            </a:r>
            <a:r>
              <a:rPr lang="en-US" sz="2200">
                <a:latin typeface="Lucida Grande" pitchFamily="-109" charset="0"/>
                <a:ea typeface="Lucida Grande" pitchFamily="-109" charset="0"/>
                <a:cs typeface="Lucida Grande" pitchFamily="-109" charset="0"/>
                <a:sym typeface="Lucida Grande" pitchFamily="-109" charset="0"/>
              </a:rPr>
              <a:t> there knowledge about caBIG resources by creating new entries in the catalog or providing comments and ratings on existing entries. </a:t>
            </a:r>
            <a:r>
              <a:rPr lang="en-US" sz="2200" b="1">
                <a:latin typeface="Lucida Grande" pitchFamily="-109" charset="0"/>
                <a:ea typeface="Lucida Grande" pitchFamily="-109" charset="0"/>
                <a:cs typeface="Lucida Grande" pitchFamily="-109" charset="0"/>
                <a:sym typeface="Lucida Grande" pitchFamily="-109" charset="0"/>
              </a:rPr>
              <a:t>Searching</a:t>
            </a:r>
            <a:r>
              <a:rPr lang="en-US" sz="2200">
                <a:latin typeface="Lucida Grande" pitchFamily="-109" charset="0"/>
                <a:ea typeface="Lucida Grande" pitchFamily="-109" charset="0"/>
                <a:cs typeface="Lucida Grande" pitchFamily="-109" charset="0"/>
                <a:sym typeface="Lucida Grande" pitchFamily="-109" charset="0"/>
              </a:rPr>
              <a:t> live data sources is easier due to the enhanced query sharing feature. Researchers can </a:t>
            </a:r>
            <a:r>
              <a:rPr lang="en-US" sz="2200" b="1">
                <a:latin typeface="Lucida Grande" pitchFamily="-109" charset="0"/>
                <a:ea typeface="Lucida Grande" pitchFamily="-109" charset="0"/>
                <a:cs typeface="Lucida Grande" pitchFamily="-109" charset="0"/>
                <a:sym typeface="Lucida Grande" pitchFamily="-109" charset="0"/>
              </a:rPr>
              <a:t>Collaborate</a:t>
            </a:r>
            <a:r>
              <a:rPr lang="en-US" sz="2200">
                <a:latin typeface="Lucida Grande" pitchFamily="-109" charset="0"/>
                <a:ea typeface="Lucida Grande" pitchFamily="-109" charset="0"/>
                <a:cs typeface="Lucida Grande" pitchFamily="-109" charset="0"/>
                <a:sym typeface="Lucida Grande" pitchFamily="-109" charset="0"/>
              </a:rPr>
              <a:t> by setting up customized spaces within the portal that are provisioned with common collaboration tools (e.g. Wiki, Forum, Document Library). And it’s easier to </a:t>
            </a:r>
            <a:r>
              <a:rPr lang="en-US" sz="2200" b="1">
                <a:latin typeface="Lucida Grande" pitchFamily="-109" charset="0"/>
                <a:ea typeface="Lucida Grande" pitchFamily="-109" charset="0"/>
                <a:cs typeface="Lucida Grande" pitchFamily="-109" charset="0"/>
                <a:sym typeface="Lucida Grande" pitchFamily="-109" charset="0"/>
              </a:rPr>
              <a:t>Interact</a:t>
            </a:r>
            <a:r>
              <a:rPr lang="en-US" sz="2200">
                <a:latin typeface="Lucida Grande" pitchFamily="-109" charset="0"/>
                <a:ea typeface="Lucida Grande" pitchFamily="-109" charset="0"/>
                <a:cs typeface="Lucida Grande" pitchFamily="-109" charset="0"/>
                <a:sym typeface="Lucida Grande" pitchFamily="-109" charset="0"/>
              </a:rPr>
              <a:t> with web-based caBIG tools and execute scientific workflows using the new Taverna Workflow Portlet.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Catalog entries, like data sets and tools, can be tagged with terms from caBIG terminologies. This allows users to more easily find data sets and tools of interest to them. For example, users can select to just see data sets that have been tagged with a Biospecimens Area of Focus. Shared queries allow users to search live data sources without having to be familiar with query languages or various information models. You can rate or comment existing entries or create links between them. For example, you can say that a particular tools provides great visualization of a certain data set.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297CC42-D0BE-2C40-9E0A-FC2FCFF366B4}" type="slidenum">
              <a:rPr lang="en-US"/>
              <a:pPr/>
              <a:t>41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222" tIns="45611" rIns="91222" bIns="45611" anchor="b">
            <a:prstTxWarp prst="textNoShape">
              <a:avLst/>
            </a:prstTxWarp>
          </a:bodyPr>
          <a:lstStyle/>
          <a:p>
            <a:pPr algn="r" defTabSz="911225"/>
            <a:fld id="{92DFE93F-EB10-0D44-9329-486D328DAB11}" type="slidenum">
              <a:rPr lang="en-US" sz="1200"/>
              <a:pPr algn="r" defTabSz="911225"/>
              <a:t>7</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10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3923B45-E7C8-C741-BD11-CA33028D0768}" type="slidenum">
              <a:rPr lang="en-US">
                <a:latin typeface="Arial" pitchFamily="-65" charset="0"/>
              </a:rPr>
              <a:pPr/>
              <a:t>12</a:t>
            </a:fld>
            <a:endParaRPr lang="en-US">
              <a:latin typeface="Arial" pitchFamily="-65" charset="0"/>
            </a:endParaRPr>
          </a:p>
        </p:txBody>
      </p:sp>
      <p:sp>
        <p:nvSpPr>
          <p:cNvPr id="29699" name="Rectangle 2"/>
          <p:cNvSpPr>
            <a:spLocks noGrp="1" noRot="1" noChangeAspect="1" noChangeArrowheads="1" noTextEdit="1"/>
          </p:cNvSpPr>
          <p:nvPr>
            <p:ph type="sldImg"/>
          </p:nvPr>
        </p:nvSpPr>
        <p:spPr>
          <a:xfrm>
            <a:off x="1144588" y="685800"/>
            <a:ext cx="4572000" cy="3429000"/>
          </a:xfrm>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FB16F75-106E-C04C-897E-528C627A9A5C}" type="slidenum">
              <a:rPr lang="en-US"/>
              <a:pPr/>
              <a:t>15</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9469648-904E-0741-9250-96F34E50E45B}" type="slidenum">
              <a:rPr lang="en-US"/>
              <a:pPr/>
              <a:t>16</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FCE4DA-BD77-F241-84C0-A6EB5AF515E3}" type="slidenum">
              <a:rPr lang="en-US"/>
              <a:pPr/>
              <a:t>17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2" descr="Title_slide_noba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369175" y="6434138"/>
            <a:ext cx="609600" cy="369887"/>
          </a:xfrm>
          <a:prstGeom prst="rect">
            <a:avLst/>
          </a:prstGeom>
          <a:noFill/>
        </p:spPr>
        <p:txBody>
          <a:bodyPr>
            <a:prstTxWarp prst="textNoShape">
              <a:avLst/>
            </a:prstTxWarp>
            <a:spAutoFit/>
          </a:bodyPr>
          <a:lstStyle/>
          <a:p>
            <a:pPr algn="ctr"/>
            <a:fld id="{81A52FA1-014B-024E-B432-4E72D62418DB}" type="slidenum">
              <a:rPr lang="en-US"/>
              <a:pPr algn="ctr"/>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1.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theme" Target="../theme/theme1.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3" Type="http://schemas.openxmlformats.org/officeDocument/2006/relationships/image" Target="../media/image1.jpeg"/><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1266" name="Picture 18" descr="Interior_slide"/>
          <p:cNvPicPr>
            <a:picLocks noChangeAspect="1" noChangeArrowheads="1"/>
          </p:cNvPicPr>
          <p:nvPr userDrawn="1"/>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1126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8" r:id="rId12"/>
  </p:sldLayoutIdLst>
  <p:hf hdr="0" ftr="0" dt="0"/>
  <p:txStyles>
    <p:titleStyle>
      <a:lvl1pPr algn="l" rtl="0" eaLnBrk="0" fontAlgn="base" hangingPunct="0">
        <a:spcBef>
          <a:spcPct val="0"/>
        </a:spcBef>
        <a:spcAft>
          <a:spcPct val="0"/>
        </a:spcAft>
        <a:defRPr sz="2800" b="1">
          <a:solidFill>
            <a:srgbClr val="1C2674"/>
          </a:solidFill>
          <a:latin typeface="+mj-lt"/>
          <a:ea typeface="+mj-ea"/>
          <a:cs typeface="+mj-cs"/>
        </a:defRPr>
      </a:lvl1pPr>
      <a:lvl2pPr algn="l" rtl="0" eaLnBrk="0" fontAlgn="base" hangingPunct="0">
        <a:spcBef>
          <a:spcPct val="0"/>
        </a:spcBef>
        <a:spcAft>
          <a:spcPct val="0"/>
        </a:spcAft>
        <a:defRPr sz="2800" b="1">
          <a:solidFill>
            <a:srgbClr val="1C2674"/>
          </a:solidFill>
          <a:latin typeface="Arial" charset="0"/>
        </a:defRPr>
      </a:lvl2pPr>
      <a:lvl3pPr algn="l" rtl="0" eaLnBrk="0" fontAlgn="base" hangingPunct="0">
        <a:spcBef>
          <a:spcPct val="0"/>
        </a:spcBef>
        <a:spcAft>
          <a:spcPct val="0"/>
        </a:spcAft>
        <a:defRPr sz="2800" b="1">
          <a:solidFill>
            <a:srgbClr val="1C2674"/>
          </a:solidFill>
          <a:latin typeface="Arial" charset="0"/>
        </a:defRPr>
      </a:lvl3pPr>
      <a:lvl4pPr algn="l" rtl="0" eaLnBrk="0" fontAlgn="base" hangingPunct="0">
        <a:spcBef>
          <a:spcPct val="0"/>
        </a:spcBef>
        <a:spcAft>
          <a:spcPct val="0"/>
        </a:spcAft>
        <a:defRPr sz="2800" b="1">
          <a:solidFill>
            <a:srgbClr val="1C2674"/>
          </a:solidFill>
          <a:latin typeface="Arial" charset="0"/>
        </a:defRPr>
      </a:lvl4pPr>
      <a:lvl5pPr algn="l" rtl="0" eaLnBrk="0" fontAlgn="base" hangingPunct="0">
        <a:spcBef>
          <a:spcPct val="0"/>
        </a:spcBef>
        <a:spcAft>
          <a:spcPct val="0"/>
        </a:spcAft>
        <a:defRPr sz="2800" b="1">
          <a:solidFill>
            <a:srgbClr val="1C2674"/>
          </a:solidFill>
          <a:latin typeface="Arial" charset="0"/>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20000"/>
        </a:spcBef>
        <a:spcAft>
          <a:spcPct val="0"/>
        </a:spcAft>
        <a:buClr>
          <a:srgbClr val="00AAF6"/>
        </a:buClr>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AAF6"/>
        </a:buClr>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Interior_slide"/>
          <p:cNvPicPr>
            <a:picLocks noChangeAspect="1" noChangeArrowheads="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7" name="Text Box 5"/>
          <p:cNvSpPr txBox="1">
            <a:spLocks noChangeArrowheads="1"/>
          </p:cNvSpPr>
          <p:nvPr userDrawn="1"/>
        </p:nvSpPr>
        <p:spPr bwMode="auto">
          <a:xfrm>
            <a:off x="7162800" y="6553200"/>
            <a:ext cx="990600" cy="274638"/>
          </a:xfrm>
          <a:prstGeom prst="rect">
            <a:avLst/>
          </a:prstGeom>
          <a:noFill/>
          <a:ln w="9525">
            <a:noFill/>
            <a:miter lim="800000"/>
            <a:headEnd/>
            <a:tailEnd/>
          </a:ln>
          <a:effectLst/>
        </p:spPr>
        <p:txBody>
          <a:bodyPr>
            <a:prstTxWarp prst="textNoShape">
              <a:avLst/>
            </a:prstTxWarp>
            <a:spAutoFit/>
          </a:bodyPr>
          <a:lstStyle/>
          <a:p>
            <a:pPr>
              <a:spcBef>
                <a:spcPct val="50000"/>
              </a:spcBef>
              <a:defRPr/>
            </a:pPr>
            <a:fld id="{820F142D-56EA-CF45-B350-56EA2F947F33}" type="slidenum">
              <a:rPr lang="en-US" sz="1200">
                <a:latin typeface="Arial" charset="0"/>
              </a:rPr>
              <a:pPr>
                <a:spcBef>
                  <a:spcPct val="50000"/>
                </a:spcBef>
                <a:defRPr/>
              </a:pPr>
              <a:t>‹#›</a:t>
            </a:fld>
            <a:endParaRPr lang="en-US" sz="1200">
              <a:latin typeface="Arial" charset="0"/>
            </a:endParaRPr>
          </a:p>
        </p:txBody>
      </p:sp>
    </p:spTree>
  </p:cSld>
  <p:clrMap bg1="lt1" tx1="dk1" bg2="lt2" tx2="dk2" accent1="accent1" accent2="accent2" accent3="accent3" accent4="accent4" accent5="accent5" accent6="accent6" hlink="hlink" folHlink="folHlink"/>
  <p:sldLayoutIdLst>
    <p:sldLayoutId id="2147483807" r:id="rId1"/>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0"/>
        </a:spcBef>
        <a:spcAft>
          <a:spcPct val="0"/>
        </a:spcAft>
        <a:buClr>
          <a:srgbClr val="00AAF6"/>
        </a:buClr>
        <a:buChar char="•"/>
        <a:defRPr sz="2000"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lnSpc>
          <a:spcPct val="80000"/>
        </a:lnSpc>
        <a:spcBef>
          <a:spcPct val="20000"/>
        </a:spcBef>
        <a:spcAft>
          <a:spcPct val="0"/>
        </a:spcAft>
        <a:buClr>
          <a:srgbClr val="00AAF6"/>
        </a:buClr>
        <a:buChar char="•"/>
        <a:defRPr sz="1400">
          <a:solidFill>
            <a:schemeClr val="tx1"/>
          </a:solidFill>
          <a:latin typeface="+mn-lt"/>
        </a:defRPr>
      </a:lvl6pPr>
      <a:lvl7pPr marL="2971800" indent="-228600" algn="l" rtl="0" fontAlgn="base">
        <a:lnSpc>
          <a:spcPct val="80000"/>
        </a:lnSpc>
        <a:spcBef>
          <a:spcPct val="20000"/>
        </a:spcBef>
        <a:spcAft>
          <a:spcPct val="0"/>
        </a:spcAft>
        <a:buClr>
          <a:srgbClr val="00AAF6"/>
        </a:buClr>
        <a:buChar char="•"/>
        <a:defRPr sz="1400">
          <a:solidFill>
            <a:schemeClr val="tx1"/>
          </a:solidFill>
          <a:latin typeface="+mn-lt"/>
        </a:defRPr>
      </a:lvl7pPr>
      <a:lvl8pPr marL="3429000" indent="-228600" algn="l" rtl="0" fontAlgn="base">
        <a:lnSpc>
          <a:spcPct val="80000"/>
        </a:lnSpc>
        <a:spcBef>
          <a:spcPct val="20000"/>
        </a:spcBef>
        <a:spcAft>
          <a:spcPct val="0"/>
        </a:spcAft>
        <a:buClr>
          <a:srgbClr val="00AAF6"/>
        </a:buClr>
        <a:buChar char="•"/>
        <a:defRPr sz="1400">
          <a:solidFill>
            <a:schemeClr val="tx1"/>
          </a:solidFill>
          <a:latin typeface="+mn-lt"/>
        </a:defRPr>
      </a:lvl8pPr>
      <a:lvl9pPr marL="3886200" indent="-228600" algn="l" rtl="0" fontAlgn="base">
        <a:lnSpc>
          <a:spcPct val="80000"/>
        </a:lnSpc>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image" Target="../media/image10.png"/><Relationship Id="rId1" Type="http://schemas.openxmlformats.org/officeDocument/2006/relationships/tags" Target="../tags/tag1.xml"/><Relationship Id="rId2" Type="http://schemas.openxmlformats.org/officeDocument/2006/relationships/slideLayout" Target="../slideLayouts/slideLayout12.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1.xml"/><Relationship Id="rId3"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4" Type="http://schemas.openxmlformats.org/officeDocument/2006/relationships/notesSlide" Target="../notesSlides/notesSlide15.xml"/><Relationship Id="rId5" Type="http://schemas.openxmlformats.org/officeDocument/2006/relationships/oleObject" Target="../embeddings/oleObject3.bin"/><Relationship Id="rId7"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tags" Target="../tags/tag2.xml"/><Relationship Id="rId9" Type="http://schemas.openxmlformats.org/officeDocument/2006/relationships/image" Target="../media/image19.jpeg"/><Relationship Id="rId3" Type="http://schemas.openxmlformats.org/officeDocument/2006/relationships/slideLayout" Target="../slideLayouts/slideLayout2.xml"/><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df"/><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4" Type="http://schemas.openxmlformats.org/officeDocument/2006/relationships/image" Target="../media/image31.jpeg"/><Relationship Id="rId4" Type="http://schemas.openxmlformats.org/officeDocument/2006/relationships/notesSlide" Target="../notesSlides/notesSlide19.xml"/><Relationship Id="rId7" Type="http://schemas.openxmlformats.org/officeDocument/2006/relationships/image" Target="../media/image25.wmf"/><Relationship Id="rId11" Type="http://schemas.openxmlformats.org/officeDocument/2006/relationships/image" Target="../media/image29.jpeg"/><Relationship Id="rId1" Type="http://schemas.openxmlformats.org/officeDocument/2006/relationships/vmlDrawing" Target="../drawings/vmlDrawing4.vml"/><Relationship Id="rId6" Type="http://schemas.openxmlformats.org/officeDocument/2006/relationships/image" Target="../media/image24.wmf"/><Relationship Id="rId16" Type="http://schemas.openxmlformats.org/officeDocument/2006/relationships/image" Target="../media/image33.png"/><Relationship Id="rId8" Type="http://schemas.openxmlformats.org/officeDocument/2006/relationships/image" Target="../media/image26.png"/><Relationship Id="rId13" Type="http://schemas.openxmlformats.org/officeDocument/2006/relationships/oleObject" Target="../embeddings/oleObject4.bin"/><Relationship Id="rId10" Type="http://schemas.openxmlformats.org/officeDocument/2006/relationships/image" Target="../media/image28.png"/><Relationship Id="rId5" Type="http://schemas.openxmlformats.org/officeDocument/2006/relationships/image" Target="../media/image23.jpeg"/><Relationship Id="rId15" Type="http://schemas.openxmlformats.org/officeDocument/2006/relationships/image" Target="../media/image32.png"/><Relationship Id="rId12" Type="http://schemas.openxmlformats.org/officeDocument/2006/relationships/image" Target="../media/image30.jpeg"/><Relationship Id="rId17" Type="http://schemas.openxmlformats.org/officeDocument/2006/relationships/image" Target="../media/image34.gif"/><Relationship Id="rId19" Type="http://schemas.openxmlformats.org/officeDocument/2006/relationships/image" Target="../media/image36.png"/><Relationship Id="rId2" Type="http://schemas.openxmlformats.org/officeDocument/2006/relationships/tags" Target="../tags/tag3.xml"/><Relationship Id="rId9" Type="http://schemas.openxmlformats.org/officeDocument/2006/relationships/image" Target="../media/image27.png"/><Relationship Id="rId3" Type="http://schemas.openxmlformats.org/officeDocument/2006/relationships/slideLayout" Target="../slideLayouts/slideLayout2.xml"/><Relationship Id="rId18" Type="http://schemas.openxmlformats.org/officeDocument/2006/relationships/image" Target="../media/image35.png"/></Relationships>
</file>

<file path=ppt/slides/_rels/slide32.xml.rels><?xml version="1.0" encoding="UTF-8" standalone="yes"?>
<Relationships xmlns="http://schemas.openxmlformats.org/package/2006/relationships"><Relationship Id="rId4" Type="http://schemas.openxmlformats.org/officeDocument/2006/relationships/image" Target="../media/image37.wmf"/><Relationship Id="rId1" Type="http://schemas.openxmlformats.org/officeDocument/2006/relationships/tags" Target="../tags/tag4.xml"/><Relationship Id="rId2" Type="http://schemas.openxmlformats.org/officeDocument/2006/relationships/slideLayout" Target="../slideLayouts/slideLayout4.xml"/><Relationship Id="rId3"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6" Type="http://schemas.openxmlformats.org/officeDocument/2006/relationships/image" Target="../media/image41.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8.png"/><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3" Type="http://schemas.openxmlformats.org/officeDocument/2006/relationships/hyperlink" Target="http://quality.cagrid.org/"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4" Type="http://schemas.openxmlformats.org/officeDocument/2006/relationships/hyperlink" Target="https://cabig-kc.nci.nih.gov/CaGrid/KC/index.php/Main_Page" TargetMode="External"/><Relationship Id="rId5" Type="http://schemas.openxmlformats.org/officeDocument/2006/relationships/hyperlink" Target="http://gforge.nci.nih.gov/projects/cagrid-1-0/" TargetMode="External"/><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cagrid.org" TargetMode="External"/><Relationship Id="rId6" Type="http://schemas.openxmlformats.org/officeDocument/2006/relationships/hyperlink" Target="http://cagrid-portal.nci.nih.gov/"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3"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3"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3"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i="1" dirty="0" smtClean="0"/>
              <a:t>A </a:t>
            </a:r>
            <a:r>
              <a:rPr lang="en-US" i="1" dirty="0"/>
              <a:t>Production</a:t>
            </a:r>
            <a:r>
              <a:rPr lang="en-US" i="1" dirty="0" smtClean="0"/>
              <a:t> Grid Deployment:</a:t>
            </a:r>
            <a:r>
              <a:rPr lang="en-US" dirty="0" smtClean="0"/>
              <a:t/>
            </a:r>
            <a:br>
              <a:rPr lang="en-US" dirty="0" smtClean="0"/>
            </a:br>
            <a:r>
              <a:rPr lang="en-US" dirty="0" smtClean="0"/>
              <a:t>caGrid Core Services</a:t>
            </a:r>
            <a:endParaRPr lang="en-US" dirty="0"/>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i="1" dirty="0" smtClean="0"/>
              <a:t>A Community of Developers:</a:t>
            </a:r>
            <a:r>
              <a:rPr lang="en-US" dirty="0" smtClean="0"/>
              <a:t/>
            </a:r>
            <a:br>
              <a:rPr lang="en-US" dirty="0" smtClean="0"/>
            </a:br>
            <a:r>
              <a:rPr lang="en-US" dirty="0" smtClean="0"/>
              <a:t>Community </a:t>
            </a:r>
            <a:r>
              <a:rPr lang="en-US" dirty="0"/>
              <a:t>Involvement</a:t>
            </a:r>
          </a:p>
        </p:txBody>
      </p:sp>
      <p:sp>
        <p:nvSpPr>
          <p:cNvPr id="23555" name="Rectangle 3"/>
          <p:cNvSpPr>
            <a:spLocks noGrp="1" noChangeArrowheads="1"/>
          </p:cNvSpPr>
          <p:nvPr>
            <p:ph idx="1"/>
          </p:nvPr>
        </p:nvSpPr>
        <p:spPr/>
        <p:txBody>
          <a:bodyPr/>
          <a:lstStyle/>
          <a:p>
            <a:pPr eaLnBrk="1" hangingPunct="1"/>
            <a:r>
              <a:rPr lang="en-US" sz="2400"/>
              <a:t>caGrid itself provides no real “data” or “analysis” to caBIG</a:t>
            </a:r>
            <a:r>
              <a:rPr lang="en-US" sz="2400">
                <a:ea typeface="Arial" pitchFamily="-108" charset="0"/>
                <a:cs typeface="Arial" pitchFamily="-108" charset="0"/>
              </a:rPr>
              <a:t>™;</a:t>
            </a:r>
            <a:r>
              <a:rPr lang="en-US" sz="2400"/>
              <a:t> its the enabling infrastructure which allows the community to do so</a:t>
            </a:r>
          </a:p>
          <a:p>
            <a:pPr eaLnBrk="1" hangingPunct="1"/>
            <a:r>
              <a:rPr lang="en-US" sz="2400"/>
              <a:t>Community members add value to the grid as applications, services, and processes </a:t>
            </a:r>
            <a:r>
              <a:rPr lang="en-US" sz="2000" i="1"/>
              <a:t>(for example: shared workflows)</a:t>
            </a:r>
          </a:p>
          <a:p>
            <a:pPr lvl="1" eaLnBrk="1" hangingPunct="1"/>
            <a:r>
              <a:rPr lang="en-US" sz="2400"/>
              <a:t>caGrid provides the necessary core services, APIs, and tooling</a:t>
            </a:r>
          </a:p>
          <a:p>
            <a:pPr eaLnBrk="1" hangingPunct="1"/>
            <a:r>
              <a:rPr lang="en-US" sz="2400"/>
              <a:t>The real “value” of the grid comes from bringing this information to the “end user”</a:t>
            </a:r>
          </a:p>
          <a:p>
            <a:pPr eaLnBrk="1" hangingPunct="1"/>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58000" y="6324600"/>
            <a:ext cx="2286000" cy="4572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28675" name="Rectangle 3"/>
          <p:cNvSpPr>
            <a:spLocks noGrp="1" noChangeArrowheads="1"/>
          </p:cNvSpPr>
          <p:nvPr>
            <p:ph type="title"/>
          </p:nvPr>
        </p:nvSpPr>
        <p:spPr>
          <a:xfrm>
            <a:off x="228600" y="76200"/>
            <a:ext cx="6858000" cy="914400"/>
          </a:xfrm>
        </p:spPr>
        <p:txBody>
          <a:bodyPr/>
          <a:lstStyle/>
          <a:p>
            <a:pPr eaLnBrk="1" hangingPunct="1"/>
            <a:r>
              <a:rPr lang="en-US" dirty="0" smtClean="0"/>
              <a:t>caGrid as the fabric of caBIG</a:t>
            </a:r>
            <a:endParaRPr lang="en-US" dirty="0">
              <a:solidFill>
                <a:schemeClr val="tx1"/>
              </a:solidFill>
            </a:endParaRPr>
          </a:p>
        </p:txBody>
      </p:sp>
      <p:pic>
        <p:nvPicPr>
          <p:cNvPr id="28676" name="Picture 4"/>
          <p:cNvPicPr>
            <a:picLocks noChangeAspect="1" noChangeArrowheads="1"/>
          </p:cNvPicPr>
          <p:nvPr/>
        </p:nvPicPr>
        <p:blipFill>
          <a:blip r:embed="rId4"/>
          <a:srcRect/>
          <a:stretch>
            <a:fillRect/>
          </a:stretch>
        </p:blipFill>
        <p:spPr bwMode="auto">
          <a:xfrm>
            <a:off x="685800" y="1303338"/>
            <a:ext cx="8001000" cy="547846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caGrid 1.3 Core Services</a:t>
            </a:r>
          </a:p>
        </p:txBody>
      </p:sp>
      <p:sp>
        <p:nvSpPr>
          <p:cNvPr id="18435" name="Content Placeholder 4"/>
          <p:cNvSpPr>
            <a:spLocks noGrp="1"/>
          </p:cNvSpPr>
          <p:nvPr>
            <p:ph idx="1"/>
          </p:nvPr>
        </p:nvSpPr>
        <p:spPr>
          <a:xfrm>
            <a:off x="304800" y="1371600"/>
            <a:ext cx="8458200" cy="5257800"/>
          </a:xfrm>
        </p:spPr>
        <p:txBody>
          <a:bodyPr/>
          <a:lstStyle/>
          <a:p>
            <a:pPr>
              <a:buFontTx/>
              <a:buNone/>
            </a:pPr>
            <a:r>
              <a:rPr lang="en-US" sz="1800" dirty="0" smtClean="0"/>
              <a:t>All caGrid Core Services were redeployed on all caBIG® Grids </a:t>
            </a:r>
          </a:p>
          <a:p>
            <a:pPr>
              <a:buFontTx/>
              <a:buNone/>
            </a:pPr>
            <a:r>
              <a:rPr lang="en-US" sz="1800" dirty="0" smtClean="0"/>
              <a:t>(OSU Training, QA, Stage, and Production) for this release.</a:t>
            </a:r>
          </a:p>
          <a:p>
            <a:pPr>
              <a:buFontTx/>
              <a:buNone/>
            </a:pPr>
            <a:endParaRPr lang="en-US" sz="1800" dirty="0" smtClean="0"/>
          </a:p>
          <a:p>
            <a:pPr>
              <a:buFontTx/>
              <a:buNone/>
            </a:pPr>
            <a:r>
              <a:rPr lang="en-US" sz="1800" dirty="0" smtClean="0"/>
              <a:t>The (12) caGrid 1.3 Core Services are: </a:t>
            </a:r>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r>
              <a:rPr lang="en-US" sz="1000" i="1" dirty="0" smtClean="0"/>
              <a:t>* New for 1.3 </a:t>
            </a:r>
            <a:r>
              <a:rPr lang="en-US" sz="1000" b="0" i="1" dirty="0" smtClean="0"/>
              <a:t>                ** Significantly Rewritten or Enhanced for 1.3</a:t>
            </a:r>
          </a:p>
          <a:p>
            <a:pPr>
              <a:buFontTx/>
              <a:buNone/>
            </a:pPr>
            <a:endParaRPr lang="en-US" sz="1800" dirty="0" smtClean="0"/>
          </a:p>
          <a:p>
            <a:pPr>
              <a:buFontTx/>
              <a:buNone/>
            </a:pPr>
            <a:endParaRPr lang="en-US" sz="1800" dirty="0" smtClean="0"/>
          </a:p>
        </p:txBody>
      </p:sp>
      <p:graphicFrame>
        <p:nvGraphicFramePr>
          <p:cNvPr id="7" name="Table 6"/>
          <p:cNvGraphicFramePr>
            <a:graphicFrameLocks noGrp="1"/>
          </p:cNvGraphicFramePr>
          <p:nvPr/>
        </p:nvGraphicFramePr>
        <p:xfrm>
          <a:off x="152400" y="2809875"/>
          <a:ext cx="8767763" cy="3372008"/>
        </p:xfrm>
        <a:graphic>
          <a:graphicData uri="http://schemas.openxmlformats.org/drawingml/2006/table">
            <a:tbl>
              <a:tblPr/>
              <a:tblGrid>
                <a:gridCol w="2590800"/>
                <a:gridCol w="3352800"/>
                <a:gridCol w="2824163"/>
              </a:tblGrid>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Metadata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Security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Business Activity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Global Model Exchange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Authentication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Federated Query Processor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Index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Credential Delegation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BPEL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Metadata Model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Dorian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Cambria" pitchFamily="-110" charset="0"/>
                          <a:ea typeface="Cambria" pitchFamily="-110" charset="0"/>
                          <a:cs typeface="Cambria" pitchFamily="-110" charset="0"/>
                        </a:rPr>
                        <a:t>Taverna</a:t>
                      </a: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Grouper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Trust Service (Master &amp; Slave)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Metadata Services</a:t>
            </a:r>
          </a:p>
        </p:txBody>
      </p:sp>
      <p:sp>
        <p:nvSpPr>
          <p:cNvPr id="29699" name="Rectangle 3"/>
          <p:cNvSpPr>
            <a:spLocks noGrp="1" noChangeArrowheads="1"/>
          </p:cNvSpPr>
          <p:nvPr>
            <p:ph idx="1"/>
          </p:nvPr>
        </p:nvSpPr>
        <p:spPr/>
        <p:txBody>
          <a:bodyPr/>
          <a:lstStyle/>
          <a:p>
            <a:pPr eaLnBrk="1" hangingPunct="1">
              <a:lnSpc>
                <a:spcPct val="90000"/>
              </a:lnSpc>
            </a:pPr>
            <a:r>
              <a:rPr lang="en-US" sz="1600" dirty="0" smtClean="0"/>
              <a:t>Metadata Model Service (MMS)</a:t>
            </a:r>
          </a:p>
          <a:p>
            <a:pPr lvl="1" eaLnBrk="1" hangingPunct="1">
              <a:lnSpc>
                <a:spcPct val="90000"/>
              </a:lnSpc>
            </a:pPr>
            <a:r>
              <a:rPr lang="en-US" sz="1500" dirty="0" smtClean="0"/>
              <a:t>MMS is a general purpose service which acts as an adapter between existing metadata registries and caGrid</a:t>
            </a:r>
          </a:p>
          <a:p>
            <a:pPr lvl="1" eaLnBrk="1" hangingPunct="1">
              <a:lnSpc>
                <a:spcPct val="90000"/>
              </a:lnSpc>
            </a:pPr>
            <a:r>
              <a:rPr lang="en-US" sz="1500" dirty="0"/>
              <a:t>The</a:t>
            </a:r>
            <a:r>
              <a:rPr lang="en-US" sz="1500" dirty="0" smtClean="0"/>
              <a:t> MMS grid </a:t>
            </a:r>
            <a:r>
              <a:rPr lang="en-US" sz="1500" dirty="0"/>
              <a:t>service provides:</a:t>
            </a:r>
            <a:endParaRPr lang="en-US" sz="1500" dirty="0" smtClean="0"/>
          </a:p>
          <a:p>
            <a:pPr lvl="2" eaLnBrk="1" hangingPunct="1">
              <a:lnSpc>
                <a:spcPct val="90000"/>
              </a:lnSpc>
            </a:pPr>
            <a:r>
              <a:rPr lang="en-US" sz="1500" dirty="0" smtClean="0"/>
              <a:t>Semantic Annotation of service metadata, referencing external registries</a:t>
            </a:r>
          </a:p>
          <a:p>
            <a:pPr lvl="2" eaLnBrk="1" hangingPunct="1">
              <a:lnSpc>
                <a:spcPct val="90000"/>
              </a:lnSpc>
            </a:pPr>
            <a:r>
              <a:rPr lang="en-US" sz="1500" dirty="0" smtClean="0"/>
              <a:t>Data Service metadata </a:t>
            </a:r>
            <a:r>
              <a:rPr lang="en-US" sz="1500" dirty="0"/>
              <a:t>generation </a:t>
            </a:r>
            <a:r>
              <a:rPr lang="en-US" sz="1500" dirty="0" smtClean="0"/>
              <a:t>capabilities, referencing external registries</a:t>
            </a:r>
          </a:p>
          <a:p>
            <a:pPr eaLnBrk="1" hangingPunct="1">
              <a:lnSpc>
                <a:spcPct val="90000"/>
              </a:lnSpc>
            </a:pPr>
            <a:r>
              <a:rPr lang="en-US" sz="1600" dirty="0" smtClean="0"/>
              <a:t>Global </a:t>
            </a:r>
            <a:r>
              <a:rPr lang="en-US" sz="1600" dirty="0"/>
              <a:t>Model Exchange (GME)</a:t>
            </a:r>
          </a:p>
          <a:p>
            <a:pPr lvl="1" eaLnBrk="1" hangingPunct="1">
              <a:lnSpc>
                <a:spcPct val="90000"/>
              </a:lnSpc>
            </a:pPr>
            <a:r>
              <a:rPr lang="en-US" sz="1500" dirty="0"/>
              <a:t>GME is</a:t>
            </a:r>
            <a:r>
              <a:rPr lang="en-US" sz="1500" dirty="0" smtClean="0"/>
              <a:t> data </a:t>
            </a:r>
            <a:r>
              <a:rPr lang="en-US" sz="1500" dirty="0"/>
              <a:t>definition registry and exchange service that is responsible for storing and linking together data models in the form of XML schema. </a:t>
            </a:r>
          </a:p>
          <a:p>
            <a:pPr lvl="1" eaLnBrk="1" hangingPunct="1">
              <a:lnSpc>
                <a:spcPct val="90000"/>
              </a:lnSpc>
            </a:pPr>
            <a:r>
              <a:rPr lang="en-US" sz="1500" dirty="0"/>
              <a:t>The GME grid service provides:</a:t>
            </a:r>
          </a:p>
          <a:p>
            <a:pPr lvl="2" eaLnBrk="1" hangingPunct="1">
              <a:lnSpc>
                <a:spcPct val="90000"/>
              </a:lnSpc>
            </a:pPr>
            <a:r>
              <a:rPr lang="en-US" sz="1500" dirty="0"/>
              <a:t>Access to the authoritative structural representation of data types on the grid</a:t>
            </a:r>
          </a:p>
          <a:p>
            <a:pPr eaLnBrk="1" hangingPunct="1">
              <a:lnSpc>
                <a:spcPct val="90000"/>
              </a:lnSpc>
            </a:pPr>
            <a:r>
              <a:rPr lang="en-US" sz="1600" dirty="0"/>
              <a:t>Globus Information Services: Index Service</a:t>
            </a:r>
          </a:p>
          <a:p>
            <a:pPr lvl="1" eaLnBrk="1" hangingPunct="1">
              <a:lnSpc>
                <a:spcPct val="90000"/>
              </a:lnSpc>
            </a:pPr>
            <a:r>
              <a:rPr lang="en-US" sz="1500" dirty="0"/>
              <a:t>The Globus Information Services infrastructure provides a generic framework for aggregation of service metadata, a registry of running Grid services, and a dynamic data-generating and indexing node, suitable for use in a hierarchy or federation of services</a:t>
            </a:r>
          </a:p>
          <a:p>
            <a:pPr lvl="1" eaLnBrk="1" hangingPunct="1">
              <a:lnSpc>
                <a:spcPct val="90000"/>
              </a:lnSpc>
            </a:pPr>
            <a:r>
              <a:rPr lang="en-US" sz="1500" dirty="0"/>
              <a:t>The Index grid service provides:</a:t>
            </a:r>
          </a:p>
          <a:p>
            <a:pPr lvl="2" eaLnBrk="1" hangingPunct="1">
              <a:lnSpc>
                <a:spcPct val="90000"/>
              </a:lnSpc>
            </a:pPr>
            <a:r>
              <a:rPr lang="en-US" sz="1500" dirty="0"/>
              <a:t>Yellow and white pages for the grid</a:t>
            </a:r>
          </a:p>
          <a:p>
            <a:pPr lvl="1" eaLnBrk="1" hangingPunct="1">
              <a:lnSpc>
                <a:spcPct val="90000"/>
              </a:lnSpc>
            </a:pPr>
            <a:endParaRPr lang="en-US" sz="1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caGrid Data Description Infrastructure</a:t>
            </a:r>
          </a:p>
        </p:txBody>
      </p:sp>
      <p:sp>
        <p:nvSpPr>
          <p:cNvPr id="1028" name="Rectangle 3"/>
          <p:cNvSpPr>
            <a:spLocks noGrp="1" noChangeArrowheads="1"/>
          </p:cNvSpPr>
          <p:nvPr>
            <p:ph type="body" sz="half" idx="1"/>
          </p:nvPr>
        </p:nvSpPr>
        <p:spPr>
          <a:xfrm>
            <a:off x="419100" y="1600200"/>
            <a:ext cx="3238500" cy="4114800"/>
          </a:xfrm>
        </p:spPr>
        <p:txBody>
          <a:bodyPr/>
          <a:lstStyle/>
          <a:p>
            <a:pPr marL="304800" indent="-304800" eaLnBrk="1" hangingPunct="1">
              <a:lnSpc>
                <a:spcPct val="75000"/>
              </a:lnSpc>
            </a:pPr>
            <a:r>
              <a:rPr lang="en-US" sz="1600"/>
              <a:t>Client and service APIs are object oriented</a:t>
            </a:r>
            <a:r>
              <a:rPr lang="en-US" sz="1600" b="0"/>
              <a:t>, and operate over well-defined and </a:t>
            </a:r>
            <a:r>
              <a:rPr lang="en-US" sz="1600"/>
              <a:t>curated data types</a:t>
            </a:r>
          </a:p>
          <a:p>
            <a:pPr marL="304800" indent="-304800" eaLnBrk="1" hangingPunct="1">
              <a:lnSpc>
                <a:spcPct val="75000"/>
              </a:lnSpc>
            </a:pPr>
            <a:endParaRPr lang="en-US" sz="1600"/>
          </a:p>
          <a:p>
            <a:pPr marL="304800" indent="-304800" eaLnBrk="1" hangingPunct="1">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eaLnBrk="1" hangingPunct="1">
              <a:lnSpc>
                <a:spcPct val="75000"/>
              </a:lnSpc>
            </a:pPr>
            <a:endParaRPr lang="en-US" sz="1600" b="0"/>
          </a:p>
          <a:p>
            <a:pPr marL="304800" indent="-304800" eaLnBrk="1" hangingPunct="1">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eaLnBrk="1" hangingPunct="1">
              <a:lnSpc>
                <a:spcPct val="75000"/>
              </a:lnSpc>
            </a:pPr>
            <a:endParaRPr lang="en-US" sz="1600"/>
          </a:p>
          <a:p>
            <a:pPr marL="304800" indent="-304800" eaLnBrk="1" hangingPunct="1">
              <a:lnSpc>
                <a:spcPct val="75000"/>
              </a:lnSpc>
            </a:pPr>
            <a:r>
              <a:rPr lang="en-US" sz="1600"/>
              <a:t>XML serialization of objects</a:t>
            </a:r>
            <a:r>
              <a:rPr lang="en-US" sz="1600" b="0"/>
              <a:t> adhere to XML schemas registered in the Global Model Exchange (GME)</a:t>
            </a:r>
          </a:p>
        </p:txBody>
      </p:sp>
      <p:graphicFrame>
        <p:nvGraphicFramePr>
          <p:cNvPr id="1026" name="Object 2"/>
          <p:cNvGraphicFramePr>
            <a:graphicFrameLocks noChangeAspect="1"/>
          </p:cNvGraphicFramePr>
          <p:nvPr>
            <p:ph sz="half" idx="2"/>
          </p:nvPr>
        </p:nvGraphicFramePr>
        <p:xfrm>
          <a:off x="3581400" y="1657350"/>
          <a:ext cx="5484813" cy="4060825"/>
        </p:xfrm>
        <a:graphic>
          <a:graphicData uri="http://schemas.openxmlformats.org/presentationml/2006/ole">
            <p:oleObj spid="_x0000_s10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caGrid Standard Service Metadata</a:t>
            </a:r>
          </a:p>
        </p:txBody>
      </p:sp>
      <p:sp>
        <p:nvSpPr>
          <p:cNvPr id="30723" name="Rectangle 3"/>
          <p:cNvSpPr>
            <a:spLocks noGrp="1" noChangeArrowheads="1"/>
          </p:cNvSpPr>
          <p:nvPr>
            <p:ph idx="1"/>
          </p:nvPr>
        </p:nvSpPr>
        <p:spPr/>
        <p:txBody>
          <a:bodyPr/>
          <a:lstStyle/>
          <a:p>
            <a:pPr>
              <a:lnSpc>
                <a:spcPct val="90000"/>
              </a:lnSpc>
            </a:pPr>
            <a:r>
              <a:rPr lang="en-US" sz="2400"/>
              <a:t>All caGrid Services are expected to publish a set of standard metadata which draws heavily from the metadata registered in caDSR and EVS</a:t>
            </a:r>
          </a:p>
          <a:p>
            <a:pPr lvl="1">
              <a:lnSpc>
                <a:spcPct val="90000"/>
              </a:lnSpc>
            </a:pPr>
            <a:r>
              <a:rPr lang="en-US" sz="2200"/>
              <a:t>Common Metadata describes generic information about service providing Cancer Center, points of contact, etc</a:t>
            </a:r>
          </a:p>
          <a:p>
            <a:pPr lvl="1">
              <a:lnSpc>
                <a:spcPct val="90000"/>
              </a:lnSpc>
            </a:pPr>
            <a:r>
              <a:rPr lang="en-US" sz="2200"/>
              <a:t>The Service’s operations are defined and their inputs and outputs link to Classes in caDSR and semantics from EVS</a:t>
            </a:r>
          </a:p>
          <a:p>
            <a:pPr lvl="1">
              <a:lnSpc>
                <a:spcPct val="90000"/>
              </a:lnSpc>
            </a:pPr>
            <a:r>
              <a:rPr lang="en-US" sz="2200"/>
              <a:t>Data Services additionally describe the domain Model they are exposing</a:t>
            </a:r>
          </a:p>
          <a:p>
            <a:pPr lvl="2">
              <a:lnSpc>
                <a:spcPct val="90000"/>
              </a:lnSpc>
            </a:pPr>
            <a:r>
              <a:rPr lang="en-US" sz="2000"/>
              <a:t>Associations between classes</a:t>
            </a:r>
          </a:p>
          <a:p>
            <a:pPr lvl="2">
              <a:lnSpc>
                <a:spcPct val="90000"/>
              </a:lnSpc>
            </a:pPr>
            <a:r>
              <a:rPr lang="en-US" sz="2000"/>
              <a:t>Semantics of the model itself</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caGrid Advertisement and Discovery</a:t>
            </a:r>
          </a:p>
        </p:txBody>
      </p:sp>
      <p:graphicFrame>
        <p:nvGraphicFramePr>
          <p:cNvPr id="2050" name="Object 2"/>
          <p:cNvGraphicFramePr>
            <a:graphicFrameLocks noChangeAspect="1"/>
          </p:cNvGraphicFramePr>
          <p:nvPr>
            <p:ph idx="1"/>
          </p:nvPr>
        </p:nvGraphicFramePr>
        <p:xfrm>
          <a:off x="4554538" y="2133600"/>
          <a:ext cx="4394200" cy="3217863"/>
        </p:xfrm>
        <a:graphic>
          <a:graphicData uri="http://schemas.openxmlformats.org/presentationml/2006/ole">
            <p:oleObj spid="_x0000_s2050" name="Visio" r:id="rId4" imgW="6400800" imgH="3975100" progId="">
              <p:embed/>
            </p:oleObj>
          </a:graphicData>
        </a:graphic>
      </p:graphicFrame>
      <p:sp>
        <p:nvSpPr>
          <p:cNvPr id="2052" name="Rectangle 4"/>
          <p:cNvSpPr>
            <a:spLocks noChangeArrowheads="1"/>
          </p:cNvSpPr>
          <p:nvPr/>
        </p:nvSpPr>
        <p:spPr bwMode="auto">
          <a:xfrm>
            <a:off x="304800" y="1371600"/>
            <a:ext cx="4286250" cy="19050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All services register their service address and metadata information to an Index Service</a:t>
            </a:r>
          </a:p>
          <a:p>
            <a:pPr marL="342900" indent="-342900">
              <a:spcBef>
                <a:spcPct val="20000"/>
              </a:spcBef>
              <a:buFontTx/>
              <a:buChar char="•"/>
            </a:pPr>
            <a:r>
              <a:rPr lang="en-US" dirty="0"/>
              <a:t>The Index Service subscribes to the standardized metadata and aggregates its contents</a:t>
            </a:r>
          </a:p>
        </p:txBody>
      </p:sp>
      <p:sp>
        <p:nvSpPr>
          <p:cNvPr id="2053" name="Rectangle 5"/>
          <p:cNvSpPr>
            <a:spLocks noChangeArrowheads="1"/>
          </p:cNvSpPr>
          <p:nvPr/>
        </p:nvSpPr>
        <p:spPr bwMode="auto">
          <a:xfrm>
            <a:off x="304800" y="3352800"/>
            <a:ext cx="4038600" cy="25146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Clients can discover services using a discovery API which facilitates query and inspection of metadata</a:t>
            </a:r>
          </a:p>
          <a:p>
            <a:pPr marL="342900" indent="-342900">
              <a:spcBef>
                <a:spcPct val="20000"/>
              </a:spcBef>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t>Data Service Overview</a:t>
            </a:r>
          </a:p>
        </p:txBody>
      </p:sp>
      <p:sp>
        <p:nvSpPr>
          <p:cNvPr id="31747" name="Rectangle 5"/>
          <p:cNvSpPr>
            <a:spLocks noGrp="1" noChangeArrowheads="1"/>
          </p:cNvSpPr>
          <p:nvPr>
            <p:ph idx="1"/>
          </p:nvPr>
        </p:nvSpPr>
        <p:spPr/>
        <p:txBody>
          <a:bodyPr/>
          <a:lstStyle/>
          <a:p>
            <a:pPr eaLnBrk="1" hangingPunct="1"/>
            <a:r>
              <a:rPr lang="en-US" sz="2000"/>
              <a:t>caGrid Data Services provide capability to expose data resources to the Grid</a:t>
            </a:r>
          </a:p>
          <a:p>
            <a:pPr eaLnBrk="1" hangingPunct="1"/>
            <a:r>
              <a:rPr lang="en-US" sz="2000"/>
              <a:t>Specialization of caGrid grid services to expose data through a common query interface</a:t>
            </a:r>
          </a:p>
          <a:p>
            <a:pPr lvl="1" eaLnBrk="1" hangingPunct="1"/>
            <a:r>
              <a:rPr lang="en-US" sz="2000"/>
              <a:t>Meet all base service requirements of caGrid services</a:t>
            </a:r>
          </a:p>
          <a:p>
            <a:pPr eaLnBrk="1" hangingPunct="1"/>
            <a:r>
              <a:rPr lang="en-US" sz="2000"/>
              <a:t>Present an object view of data sources</a:t>
            </a:r>
          </a:p>
          <a:p>
            <a:pPr lvl="1" eaLnBrk="1" hangingPunct="1"/>
            <a:r>
              <a:rPr lang="en-US" sz="2000"/>
              <a:t>Exposed objects are registered in caDSR and their XML representation in GME</a:t>
            </a:r>
          </a:p>
          <a:p>
            <a:pPr lvl="1" eaLnBrk="1" hangingPunct="1"/>
            <a:r>
              <a:rPr lang="en-US" sz="2000"/>
              <a:t>Data Service Metadata describes information model</a:t>
            </a:r>
          </a:p>
          <a:p>
            <a:pPr lvl="1" eaLnBrk="1" hangingPunct="1"/>
            <a:r>
              <a:rPr lang="en-US" sz="2000"/>
              <a:t>Queries made with CQL Query objects</a:t>
            </a:r>
          </a:p>
          <a:p>
            <a:pPr lvl="2" eaLnBrk="1" hangingPunct="1"/>
            <a:r>
              <a:rPr lang="en-US" sz="1800"/>
              <a:t>Results returned as objects nested in a CQL Query Result Set</a:t>
            </a:r>
          </a:p>
          <a:p>
            <a:pPr eaLnBrk="1" hangingPunct="1"/>
            <a:r>
              <a:rPr lang="en-US" sz="2000"/>
              <a:t>Graphical Development tool, implemented as an extension to the Introduce Toolkit, is used to create the new grid service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t>Data Service Query Language</a:t>
            </a:r>
          </a:p>
        </p:txBody>
      </p:sp>
      <p:sp>
        <p:nvSpPr>
          <p:cNvPr id="32771" name="Rectangle 5"/>
          <p:cNvSpPr>
            <a:spLocks noGrp="1" noChangeArrowheads="1"/>
          </p:cNvSpPr>
          <p:nvPr>
            <p:ph idx="1"/>
          </p:nvPr>
        </p:nvSpPr>
        <p:spPr/>
        <p:txBody>
          <a:bodyPr/>
          <a:lstStyle/>
          <a:p>
            <a:pPr eaLnBrk="1" hangingPunct="1"/>
            <a:r>
              <a:rPr lang="en-US" sz="2400"/>
              <a:t>Simple, “minimum entry” for data providers</a:t>
            </a:r>
          </a:p>
          <a:p>
            <a:pPr eaLnBrk="1" hangingPunct="1"/>
            <a:r>
              <a:rPr lang="en-US" sz="2400"/>
              <a:t>Specifies a target object (result) type and selects the instances which satisfy the specified properties and nested object properties</a:t>
            </a:r>
          </a:p>
          <a:p>
            <a:pPr lvl="1" eaLnBrk="1" hangingPunct="1"/>
            <a:r>
              <a:rPr lang="en-US" sz="2400"/>
              <a:t>Allows path navigation</a:t>
            </a:r>
          </a:p>
          <a:p>
            <a:pPr lvl="1" eaLnBrk="1" hangingPunct="1"/>
            <a:r>
              <a:rPr lang="en-US" sz="2400"/>
              <a:t>Provides logical grouping</a:t>
            </a:r>
          </a:p>
          <a:p>
            <a:pPr lvl="1" eaLnBrk="1" hangingPunct="1"/>
            <a:r>
              <a:rPr lang="en-US" sz="2400"/>
              <a:t>Provides name/predicate/value filtering on properties of objects</a:t>
            </a:r>
          </a:p>
          <a:p>
            <a:pPr eaLnBrk="1" hangingPunct="1"/>
            <a:r>
              <a:rPr lang="en-US" sz="2400"/>
              <a:t>Recursively defined</a:t>
            </a:r>
          </a:p>
          <a:p>
            <a:pPr eaLnBrk="1" hangingPunct="1"/>
            <a:r>
              <a:rPr lang="en-US" sz="2400"/>
              <a:t>Ability to return full Objects, Set of attributes, count of results, or distinct attribute values</a:t>
            </a:r>
          </a:p>
          <a:p>
            <a:pPr eaLnBrk="1" hangingPunct="1"/>
            <a:endParaRPr lang="en-US" sz="2400"/>
          </a:p>
          <a:p>
            <a:pPr eaLnBrk="1" hangingPunct="1"/>
            <a:endParaRPr lang="en-US"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caBIG Context</a:t>
            </a:r>
          </a:p>
          <a:p>
            <a:r>
              <a:rPr lang="en-US" dirty="0" smtClean="0"/>
              <a:t>caGrid High Level Overview</a:t>
            </a:r>
          </a:p>
          <a:p>
            <a:r>
              <a:rPr lang="en-US" dirty="0" smtClean="0"/>
              <a:t>caGrid Service/Component Survey</a:t>
            </a:r>
          </a:p>
          <a:p>
            <a:r>
              <a:rPr lang="en-US" dirty="0" smtClean="0"/>
              <a:t>caGrid Workflow Client</a:t>
            </a:r>
          </a:p>
          <a:p>
            <a:r>
              <a:rPr lang="en-US" dirty="0" smtClean="0"/>
              <a:t>caGrid Portal</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Federated Query Processor</a:t>
            </a:r>
          </a:p>
        </p:txBody>
      </p:sp>
      <p:sp>
        <p:nvSpPr>
          <p:cNvPr id="37891" name="Rectangle 3"/>
          <p:cNvSpPr>
            <a:spLocks noGrp="1" noChangeArrowheads="1"/>
          </p:cNvSpPr>
          <p:nvPr>
            <p:ph idx="1"/>
          </p:nvPr>
        </p:nvSpPr>
        <p:spPr/>
        <p:txBody>
          <a:bodyPr/>
          <a:lstStyle/>
          <a:p>
            <a:pPr eaLnBrk="1" hangingPunct="1"/>
            <a:r>
              <a:rPr lang="en-US" sz="2000" dirty="0"/>
              <a:t>Provides a mechanism to perform basic distributed aggregations and joins of queries over multiple data services</a:t>
            </a:r>
          </a:p>
          <a:p>
            <a:pPr eaLnBrk="1" hangingPunct="1"/>
            <a:r>
              <a:rPr lang="en-US" sz="2000" dirty="0"/>
              <a:t>As caGrid data services all use a uniform query language, CQL, the Federated Query Infrastructure can be used to express queries over any combination of caGrid data services</a:t>
            </a:r>
          </a:p>
          <a:p>
            <a:pPr eaLnBrk="1" hangingPunct="1"/>
            <a:r>
              <a:rPr lang="en-US" sz="2000" dirty="0"/>
              <a:t>Federated queries are expressed with a query language, DCQL, which is an extension to CQL to express such concepts as joins, aggregations, and target services</a:t>
            </a:r>
          </a:p>
          <a:p>
            <a:pPr eaLnBrk="1" hangingPunct="1"/>
            <a:r>
              <a:rPr lang="en-US" sz="2000" dirty="0"/>
              <a:t>Implemented as a </a:t>
            </a:r>
            <a:r>
              <a:rPr lang="en-US" sz="2000" dirty="0" err="1"/>
              <a:t>stateful</a:t>
            </a:r>
            <a:r>
              <a:rPr lang="en-US" sz="2000" dirty="0"/>
              <a:t> grid service, queries may be executed asynchronously and results retrieved at a later time</a:t>
            </a:r>
          </a:p>
          <a:p>
            <a:pPr lvl="1" eaLnBrk="1" hangingPunct="1"/>
            <a:r>
              <a:rPr lang="en-US" sz="2000" dirty="0"/>
              <a:t>Supports secure deployments wherein result ownership is </a:t>
            </a:r>
            <a:r>
              <a:rPr lang="en-US" sz="2000" dirty="0" smtClean="0"/>
              <a:t>enforced, and queries can be executed with authorization rights of the client (via delegation)</a:t>
            </a:r>
          </a:p>
          <a:p>
            <a:pPr eaLnBrk="1" hangingPunct="1"/>
            <a:r>
              <a:rPr lang="en-US" sz="2000" dirty="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Workflow </a:t>
            </a:r>
            <a:r>
              <a:rPr lang="en-US" dirty="0" smtClean="0"/>
              <a:t>Services</a:t>
            </a:r>
            <a:endParaRPr lang="en-US" dirty="0"/>
          </a:p>
        </p:txBody>
      </p:sp>
      <p:sp>
        <p:nvSpPr>
          <p:cNvPr id="38915" name="Rectangle 3"/>
          <p:cNvSpPr>
            <a:spLocks noGrp="1" noChangeArrowheads="1"/>
          </p:cNvSpPr>
          <p:nvPr>
            <p:ph idx="1"/>
          </p:nvPr>
        </p:nvSpPr>
        <p:spPr/>
        <p:txBody>
          <a:bodyPr/>
          <a:lstStyle/>
          <a:p>
            <a:pPr eaLnBrk="1" hangingPunct="1"/>
            <a:r>
              <a:rPr lang="en-US" sz="2000" dirty="0" smtClean="0"/>
              <a:t>Provide </a:t>
            </a:r>
            <a:r>
              <a:rPr lang="en-US" sz="2000" dirty="0"/>
              <a:t>capability to describe “orchestrations” of service invocations and data movement</a:t>
            </a:r>
            <a:endParaRPr lang="en-US" sz="2000" dirty="0" smtClean="0"/>
          </a:p>
          <a:p>
            <a:pPr lvl="1" eaLnBrk="1" hangingPunct="1"/>
            <a:r>
              <a:rPr lang="en-US" sz="2000" dirty="0" smtClean="0"/>
              <a:t>Support for existing </a:t>
            </a:r>
            <a:r>
              <a:rPr lang="en-US" sz="2000" dirty="0" err="1"/>
              <a:t>defacto</a:t>
            </a:r>
            <a:r>
              <a:rPr lang="en-US" sz="2000" dirty="0"/>
              <a:t> standard language: Business Process Execution Language (BPEL)</a:t>
            </a:r>
          </a:p>
          <a:p>
            <a:pPr lvl="2" eaLnBrk="1" hangingPunct="1"/>
            <a:r>
              <a:rPr lang="en-US" sz="1800" dirty="0"/>
              <a:t>Interoperability with other clients, editors, </a:t>
            </a:r>
            <a:r>
              <a:rPr lang="en-US" sz="1800" dirty="0" smtClean="0"/>
              <a:t>engines</a:t>
            </a:r>
          </a:p>
          <a:p>
            <a:pPr lvl="1" eaLnBrk="1" hangingPunct="1"/>
            <a:r>
              <a:rPr lang="en-US" sz="2000" dirty="0" smtClean="0"/>
              <a:t>Support for community favorite tool: </a:t>
            </a:r>
            <a:r>
              <a:rPr lang="en-US" sz="2000" dirty="0" err="1" smtClean="0"/>
              <a:t>Taverna</a:t>
            </a:r>
            <a:r>
              <a:rPr lang="en-US" sz="2000" dirty="0" smtClean="0"/>
              <a:t> (SCUFL language)</a:t>
            </a:r>
          </a:p>
          <a:p>
            <a:pPr lvl="2" eaLnBrk="1" hangingPunct="1"/>
            <a:r>
              <a:rPr lang="en-US" sz="1800" dirty="0" smtClean="0">
                <a:solidFill>
                  <a:srgbClr val="000000"/>
                </a:solidFill>
              </a:rPr>
              <a:t>User friendly editor</a:t>
            </a:r>
            <a:endParaRPr lang="en-US" sz="800" dirty="0" smtClean="0"/>
          </a:p>
          <a:p>
            <a:pPr eaLnBrk="1" hangingPunct="1"/>
            <a:r>
              <a:rPr lang="en-US" sz="2400" dirty="0"/>
              <a:t>Implemented as</a:t>
            </a:r>
            <a:r>
              <a:rPr lang="en-US" sz="2400" dirty="0" smtClean="0"/>
              <a:t> </a:t>
            </a:r>
            <a:r>
              <a:rPr lang="en-US" sz="2400" dirty="0" err="1" smtClean="0"/>
              <a:t>stateful</a:t>
            </a:r>
            <a:r>
              <a:rPr lang="en-US" sz="2400" dirty="0" smtClean="0"/>
              <a:t> </a:t>
            </a:r>
            <a:r>
              <a:rPr lang="en-US" sz="2400" dirty="0"/>
              <a:t>grid </a:t>
            </a:r>
            <a:r>
              <a:rPr lang="en-US" sz="2400" dirty="0" smtClean="0"/>
              <a:t>services, </a:t>
            </a:r>
            <a:r>
              <a:rPr lang="en-US" sz="2400" dirty="0"/>
              <a:t>workflows can be created, stopped, paused, resumed, and cancelled and results retrieved at a later time</a:t>
            </a:r>
          </a:p>
          <a:p>
            <a:pPr eaLnBrk="1" hangingPunct="1"/>
            <a:r>
              <a:rPr lang="en-US" sz="2400" dirty="0"/>
              <a:t>Coupled with semantic discovery, service metadata, and registration of data type structures in caGrid, provides a powerful framework for analyzing data</a:t>
            </a:r>
          </a:p>
          <a:p>
            <a:pPr lvl="1" eaLnBrk="1" hangingPunct="1"/>
            <a:r>
              <a:rPr lang="en-US" sz="2000" dirty="0"/>
              <a:t>Services can be dynamically discovered and federated queries can be invoked as part of a workflow</a:t>
            </a:r>
          </a:p>
          <a:p>
            <a:pPr lvl="1" eaLnBrk="1" hangingPunct="1"/>
            <a:endParaRPr lang="en-US" sz="2000" dirty="0"/>
          </a:p>
          <a:p>
            <a:pPr eaLnBrk="1" hangingPunct="1"/>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Introduce Overview</a:t>
            </a:r>
          </a:p>
        </p:txBody>
      </p:sp>
      <p:sp>
        <p:nvSpPr>
          <p:cNvPr id="40963" name="Rectangle 3"/>
          <p:cNvSpPr>
            <a:spLocks noGrp="1" noChangeArrowheads="1"/>
          </p:cNvSpPr>
          <p:nvPr>
            <p:ph idx="1"/>
          </p:nvPr>
        </p:nvSpPr>
        <p:spPr/>
        <p:txBody>
          <a:bodyPr/>
          <a:lstStyle/>
          <a:p>
            <a:r>
              <a:rPr lang="en-US" sz="2000" dirty="0"/>
              <a:t>A framework which enables fast and easy creation of Globus based grid services</a:t>
            </a:r>
          </a:p>
          <a:p>
            <a:r>
              <a:rPr lang="en-US" sz="2000" dirty="0"/>
              <a:t>Provide easy to use graphical service authoring tool.</a:t>
            </a:r>
          </a:p>
          <a:p>
            <a:r>
              <a:rPr lang="en-US" sz="2000" dirty="0"/>
              <a:t>Hide all “grid-</a:t>
            </a:r>
            <a:r>
              <a:rPr lang="en-US" sz="2000" dirty="0" err="1"/>
              <a:t>ness</a:t>
            </a:r>
            <a:r>
              <a:rPr lang="en-US" sz="2000" dirty="0"/>
              <a:t>” from the developer</a:t>
            </a:r>
          </a:p>
          <a:p>
            <a:r>
              <a:rPr lang="en-US" sz="2000" dirty="0"/>
              <a:t>Utilize best practice layered grid service architecture</a:t>
            </a:r>
          </a:p>
          <a:p>
            <a:r>
              <a:rPr lang="en-US" sz="2000" dirty="0"/>
              <a:t>Integration with other core grid services and architecture components</a:t>
            </a:r>
          </a:p>
          <a:p>
            <a:pPr lvl="1"/>
            <a:r>
              <a:rPr lang="en-US" sz="1800" dirty="0"/>
              <a:t>GAARDS Security </a:t>
            </a:r>
            <a:r>
              <a:rPr lang="en-US" sz="1800" dirty="0" smtClean="0"/>
              <a:t>Infrastructure</a:t>
            </a:r>
          </a:p>
          <a:p>
            <a:pPr lvl="1"/>
            <a:r>
              <a:rPr lang="en-US" sz="1800" dirty="0"/>
              <a:t>Globus Index Service</a:t>
            </a:r>
          </a:p>
          <a:p>
            <a:pPr lvl="1"/>
            <a:r>
              <a:rPr lang="en-US" sz="1800" dirty="0"/>
              <a:t>Global Model </a:t>
            </a:r>
            <a:r>
              <a:rPr lang="en-US" sz="1800" dirty="0" smtClean="0"/>
              <a:t>Exchange</a:t>
            </a:r>
          </a:p>
          <a:p>
            <a:pPr lvl="1"/>
            <a:r>
              <a:rPr lang="en-US" sz="1800" dirty="0" smtClean="0"/>
              <a:t>Metadata Model Service</a:t>
            </a:r>
          </a:p>
          <a:p>
            <a:pPr lvl="1"/>
            <a:r>
              <a:rPr lang="en-US" sz="1800" dirty="0"/>
              <a:t>Cancer Data Standards Repository</a:t>
            </a:r>
          </a:p>
          <a:p>
            <a:r>
              <a:rPr lang="en-US" sz="2000" dirty="0"/>
              <a:t>Extension Framework for integrating with other architecture components</a:t>
            </a:r>
          </a:p>
          <a:p>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ea typeface="Arial" pitchFamily="-108" charset="0"/>
                <a:cs typeface="Arial" pitchFamily="-108" charset="0"/>
              </a:rPr>
              <a:t>An example service development process (0 lines of developer code)</a:t>
            </a:r>
          </a:p>
        </p:txBody>
      </p:sp>
      <p:graphicFrame>
        <p:nvGraphicFramePr>
          <p:cNvPr id="3074" name="Object 2"/>
          <p:cNvGraphicFramePr>
            <a:graphicFrameLocks noChangeAspect="1"/>
          </p:cNvGraphicFramePr>
          <p:nvPr>
            <p:ph idx="1"/>
          </p:nvPr>
        </p:nvGraphicFramePr>
        <p:xfrm>
          <a:off x="284163" y="1955800"/>
          <a:ext cx="8513762" cy="3052763"/>
        </p:xfrm>
        <a:graphic>
          <a:graphicData uri="http://schemas.openxmlformats.org/presentationml/2006/ole">
            <p:oleObj spid="_x0000_s3074" name="Visio" r:id="rId5" imgW="8305800" imgH="3987800" progId="">
              <p:embed/>
            </p:oleObj>
          </a:graphicData>
        </a:graphic>
      </p:graphicFrame>
      <p:sp>
        <p:nvSpPr>
          <p:cNvPr id="4" name="Rectangle 3"/>
          <p:cNvSpPr/>
          <p:nvPr/>
        </p:nvSpPr>
        <p:spPr>
          <a:xfrm>
            <a:off x="228600" y="1905000"/>
            <a:ext cx="5105400" cy="3124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Create Semantically Harmonized Data Model</a:t>
            </a:r>
            <a:endParaRPr lang="en-US" sz="2000" b="1">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p:txBody>
      </p:sp>
      <p:sp>
        <p:nvSpPr>
          <p:cNvPr id="5" name="Rectangle 4"/>
          <p:cNvSpPr/>
          <p:nvPr/>
        </p:nvSpPr>
        <p:spPr>
          <a:xfrm>
            <a:off x="7086600" y="1905000"/>
            <a:ext cx="1752600" cy="3124200"/>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Grid-ify</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78" name="Picture 2"/>
          <p:cNvPicPr>
            <a:picLocks noChangeAspect="1" noChangeArrowheads="1"/>
          </p:cNvPicPr>
          <p:nvPr/>
        </p:nvPicPr>
        <p:blipFill>
          <a:blip r:embed="rId6"/>
          <a:srcRect/>
          <a:stretch>
            <a:fillRect/>
          </a:stretch>
        </p:blipFill>
        <p:spPr bwMode="auto">
          <a:xfrm>
            <a:off x="4343400" y="4038600"/>
            <a:ext cx="433388" cy="485775"/>
          </a:xfrm>
          <a:prstGeom prst="rect">
            <a:avLst/>
          </a:prstGeom>
          <a:noFill/>
          <a:ln w="9525">
            <a:noFill/>
            <a:miter lim="800000"/>
            <a:headEnd/>
            <a:tailEnd/>
          </a:ln>
        </p:spPr>
      </p:pic>
      <p:pic>
        <p:nvPicPr>
          <p:cNvPr id="3079" name="Picture 3"/>
          <p:cNvPicPr>
            <a:picLocks noChangeAspect="1" noChangeArrowheads="1"/>
          </p:cNvPicPr>
          <p:nvPr/>
        </p:nvPicPr>
        <p:blipFill>
          <a:blip r:embed="rId7"/>
          <a:srcRect/>
          <a:stretch>
            <a:fillRect/>
          </a:stretch>
        </p:blipFill>
        <p:spPr bwMode="auto">
          <a:xfrm>
            <a:off x="914400" y="4114800"/>
            <a:ext cx="381000" cy="388938"/>
          </a:xfrm>
          <a:prstGeom prst="rect">
            <a:avLst/>
          </a:prstGeom>
          <a:noFill/>
          <a:ln w="9525">
            <a:noFill/>
            <a:miter lim="800000"/>
            <a:headEnd/>
            <a:tailEnd/>
          </a:ln>
        </p:spPr>
      </p:pic>
      <p:sp>
        <p:nvSpPr>
          <p:cNvPr id="8" name="Rectangle 7"/>
          <p:cNvSpPr/>
          <p:nvPr/>
        </p:nvSpPr>
        <p:spPr>
          <a:xfrm>
            <a:off x="5334000" y="1905000"/>
            <a:ext cx="1752600" cy="3124200"/>
          </a:xfrm>
          <a:prstGeom prst="rect">
            <a:avLst/>
          </a:prstGeom>
          <a:solidFill>
            <a:schemeClr val="bg1">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Generate</a:t>
            </a:r>
          </a:p>
          <a:p>
            <a:pPr algn="ctr"/>
            <a:r>
              <a:rPr lang="en-US">
                <a:solidFill>
                  <a:schemeClr val="tx1"/>
                </a:solidFill>
              </a:rPr>
              <a:t>Data Resource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81" name="Picture 4"/>
          <p:cNvPicPr>
            <a:picLocks noChangeAspect="1" noChangeArrowheads="1"/>
          </p:cNvPicPr>
          <p:nvPr/>
        </p:nvPicPr>
        <p:blipFill>
          <a:blip r:embed="rId8"/>
          <a:srcRect/>
          <a:stretch>
            <a:fillRect/>
          </a:stretch>
        </p:blipFill>
        <p:spPr bwMode="auto">
          <a:xfrm>
            <a:off x="2667000" y="4114800"/>
            <a:ext cx="476250" cy="476250"/>
          </a:xfrm>
          <a:prstGeom prst="rect">
            <a:avLst/>
          </a:prstGeom>
          <a:noFill/>
          <a:ln w="9525">
            <a:noFill/>
            <a:miter lim="800000"/>
            <a:headEnd/>
            <a:tailEnd/>
          </a:ln>
        </p:spPr>
      </p:pic>
      <p:pic>
        <p:nvPicPr>
          <p:cNvPr id="3082" name="Picture 2" descr="P:\cagrid-1-0\caGrid\projects\introduce\resources\portal\introduce\introduceSplash.jpg"/>
          <p:cNvPicPr>
            <a:picLocks noChangeAspect="1" noChangeArrowheads="1"/>
          </p:cNvPicPr>
          <p:nvPr/>
        </p:nvPicPr>
        <p:blipFill>
          <a:blip r:embed="rId9"/>
          <a:srcRect/>
          <a:stretch>
            <a:fillRect/>
          </a:stretch>
        </p:blipFill>
        <p:spPr bwMode="auto">
          <a:xfrm>
            <a:off x="7696200" y="4114800"/>
            <a:ext cx="457200" cy="412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Tahoma" pitchFamily="-108" charset="0"/>
              </a:rPr>
              <a:t>GAARDS Overview</a:t>
            </a:r>
          </a:p>
        </p:txBody>
      </p:sp>
      <p:sp>
        <p:nvSpPr>
          <p:cNvPr id="53251" name="Rectangle 3"/>
          <p:cNvSpPr>
            <a:spLocks noGrp="1" noChangeArrowheads="1"/>
          </p:cNvSpPr>
          <p:nvPr>
            <p:ph idx="1"/>
          </p:nvPr>
        </p:nvSpPr>
        <p:spPr/>
        <p:txBody>
          <a:bodyPr/>
          <a:lstStyle/>
          <a:p>
            <a:pPr eaLnBrk="1" hangingPunct="1"/>
            <a:r>
              <a:rPr lang="en-US" sz="1800" b="0" dirty="0">
                <a:latin typeface="Tahoma" pitchFamily="-108" charset="0"/>
              </a:rPr>
              <a:t>Grid Authentication and Authorization with Reliably Distributed Services (GAARDS)</a:t>
            </a:r>
          </a:p>
          <a:p>
            <a:pPr lvl="1" eaLnBrk="1" hangingPunct="1"/>
            <a:r>
              <a:rPr lang="en-US" sz="1800" dirty="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dirty="0">
                <a:solidFill>
                  <a:srgbClr val="000000"/>
                </a:solidFill>
                <a:latin typeface="Tahoma" pitchFamily="-108" charset="0"/>
              </a:rPr>
              <a:t>Developed on top of the Globus Toolkit </a:t>
            </a:r>
          </a:p>
          <a:p>
            <a:pPr lvl="1" eaLnBrk="1" hangingPunct="1"/>
            <a:r>
              <a:rPr lang="en-US" sz="1800" dirty="0">
                <a:solidFill>
                  <a:srgbClr val="000000"/>
                </a:solidFill>
                <a:latin typeface="Tahoma" pitchFamily="-108" charset="0"/>
              </a:rPr>
              <a:t>Extends the Grid Security Infrastructure (GSI) </a:t>
            </a:r>
          </a:p>
          <a:p>
            <a:pPr lvl="1" eaLnBrk="1" hangingPunct="1"/>
            <a:r>
              <a:rPr lang="en-US" sz="1800" dirty="0">
                <a:solidFill>
                  <a:srgbClr val="000000"/>
                </a:solidFill>
                <a:latin typeface="Tahoma" pitchFamily="-108" charset="0"/>
              </a:rPr>
              <a:t> Provide enterprise services and administrative tools for:</a:t>
            </a:r>
          </a:p>
          <a:p>
            <a:pPr lvl="2" eaLnBrk="1" hangingPunct="1"/>
            <a:r>
              <a:rPr lang="en-US" dirty="0">
                <a:solidFill>
                  <a:srgbClr val="000000"/>
                </a:solidFill>
                <a:latin typeface="Tahoma" pitchFamily="-108" charset="0"/>
              </a:rPr>
              <a:t>Grid User Management </a:t>
            </a:r>
          </a:p>
          <a:p>
            <a:pPr lvl="2" eaLnBrk="1" hangingPunct="1"/>
            <a:r>
              <a:rPr lang="en-US" dirty="0">
                <a:solidFill>
                  <a:srgbClr val="000000"/>
                </a:solidFill>
                <a:latin typeface="Tahoma" pitchFamily="-108" charset="0"/>
              </a:rPr>
              <a:t>Identity Federation</a:t>
            </a:r>
          </a:p>
          <a:p>
            <a:pPr lvl="2" eaLnBrk="1" hangingPunct="1"/>
            <a:r>
              <a:rPr lang="en-US" dirty="0">
                <a:solidFill>
                  <a:srgbClr val="000000"/>
                </a:solidFill>
                <a:latin typeface="Tahoma" pitchFamily="-108" charset="0"/>
              </a:rPr>
              <a:t>Trust management</a:t>
            </a:r>
          </a:p>
          <a:p>
            <a:pPr lvl="2" eaLnBrk="1" hangingPunct="1"/>
            <a:r>
              <a:rPr lang="en-US" dirty="0">
                <a:solidFill>
                  <a:srgbClr val="000000"/>
                </a:solidFill>
                <a:latin typeface="Tahoma" pitchFamily="-108" charset="0"/>
              </a:rPr>
              <a:t>Group/VO management</a:t>
            </a:r>
          </a:p>
          <a:p>
            <a:pPr lvl="2" eaLnBrk="1" hangingPunct="1"/>
            <a:r>
              <a:rPr lang="en-US" dirty="0">
                <a:solidFill>
                  <a:srgbClr val="000000"/>
                </a:solidFill>
                <a:latin typeface="Tahoma" pitchFamily="-108" charset="0"/>
              </a:rPr>
              <a:t>Access Control Policy management and enforcement</a:t>
            </a:r>
          </a:p>
          <a:p>
            <a:pPr lvl="2" eaLnBrk="1" hangingPunct="1"/>
            <a:r>
              <a:rPr lang="en-US" dirty="0">
                <a:solidFill>
                  <a:srgbClr val="000000"/>
                </a:solidFill>
                <a:latin typeface="Tahoma" pitchFamily="-108" charset="0"/>
              </a:rPr>
              <a:t>Integration between existing security domains and the grid security domain</a:t>
            </a:r>
          </a:p>
          <a:p>
            <a:pPr lvl="2" eaLnBrk="1" hangingPunct="1"/>
            <a:r>
              <a:rPr lang="en-US" dirty="0">
                <a:solidFill>
                  <a:srgbClr val="000000"/>
                </a:solidFill>
                <a:latin typeface="Tahoma" pitchFamily="-108" charset="0"/>
              </a:rPr>
              <a:t>Delegation</a:t>
            </a:r>
          </a:p>
          <a:p>
            <a:pPr lvl="2" eaLnBrk="1" hangingPunct="1"/>
            <a:r>
              <a:rPr lang="en-US" dirty="0">
                <a:solidFill>
                  <a:srgbClr val="000000"/>
                </a:solidFill>
                <a:latin typeface="Tahoma" pitchFamily="-108" charset="0"/>
              </a:rPr>
              <a:t>Web Application integration</a:t>
            </a:r>
          </a:p>
          <a:p>
            <a:pPr eaLnBrk="1" hangingPunct="1"/>
            <a:endParaRPr lang="en-US" sz="1800" dirty="0">
              <a:latin typeface="Tahoma" pitchFamily="-10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GAARDS Components</a:t>
            </a:r>
          </a:p>
        </p:txBody>
      </p:sp>
      <p:sp>
        <p:nvSpPr>
          <p:cNvPr id="54275" name="Rectangle 3"/>
          <p:cNvSpPr>
            <a:spLocks noGrp="1" noChangeArrowheads="1"/>
          </p:cNvSpPr>
          <p:nvPr>
            <p:ph idx="1"/>
          </p:nvPr>
        </p:nvSpPr>
        <p:spPr/>
        <p:txBody>
          <a:bodyPr/>
          <a:lstStyle/>
          <a:p>
            <a:r>
              <a:rPr lang="en-US" sz="1800"/>
              <a:t>Dorian </a:t>
            </a:r>
          </a:p>
          <a:p>
            <a:pPr lvl="1"/>
            <a:r>
              <a:rPr lang="en-US" sz="1600"/>
              <a:t>Grid User and Host Account Management</a:t>
            </a:r>
          </a:p>
          <a:p>
            <a:pPr lvl="1"/>
            <a:r>
              <a:rPr lang="en-US" sz="1600"/>
              <a:t>Integration point between external security domains and the grid</a:t>
            </a:r>
          </a:p>
          <a:p>
            <a:pPr lvl="1"/>
            <a:r>
              <a:rPr lang="en-US" sz="1600"/>
              <a:t>Allows accounts managed in external domains to be federated and managed in the grid</a:t>
            </a:r>
          </a:p>
          <a:p>
            <a:pPr lvl="1"/>
            <a:r>
              <a:rPr lang="en-US" sz="1600"/>
              <a:t>Dorian allows users to use their existing credentials (external to the grid) to authenticate to the grid</a:t>
            </a:r>
          </a:p>
          <a:p>
            <a:r>
              <a:rPr lang="en-US" sz="1800"/>
              <a:t>Grid Trust Service (GTS)</a:t>
            </a:r>
          </a:p>
          <a:p>
            <a:pPr lvl="1"/>
            <a:r>
              <a:rPr lang="en-US" sz="1600"/>
              <a:t>Creation and Management of a federated trust fabric</a:t>
            </a:r>
          </a:p>
          <a:p>
            <a:pPr lvl="1"/>
            <a:r>
              <a:rPr lang="en-US" sz="1600"/>
              <a:t>Supports applications and services in deciding whether or not signers of digital credentials/user attributes can be trusted</a:t>
            </a:r>
          </a:p>
          <a:p>
            <a:pPr lvl="1"/>
            <a:r>
              <a:rPr lang="en-US" sz="1600"/>
              <a:t>Supports the provisioning of trusted certificate authorities and corresponding CRLS</a:t>
            </a:r>
          </a:p>
          <a:p>
            <a:r>
              <a:rPr lang="en-US" sz="1800"/>
              <a:t>Grid Grouper</a:t>
            </a:r>
          </a:p>
          <a:p>
            <a:pPr lvl="1"/>
            <a:r>
              <a:rPr lang="en-US" sz="1600"/>
              <a:t>Group management service for the grid</a:t>
            </a:r>
          </a:p>
          <a:p>
            <a:pPr lvl="1"/>
            <a:r>
              <a:rPr lang="en-US" sz="1600"/>
              <a:t>Provides a group-based authorization solution for the Grid</a:t>
            </a:r>
          </a:p>
          <a:p>
            <a:pPr lvl="1"/>
            <a:r>
              <a:rPr lang="en-US" sz="1600"/>
              <a:t>Enforce authorization policy based on membership to groups</a:t>
            </a:r>
          </a:p>
          <a:p>
            <a:pPr lvl="1"/>
            <a:endParaRPr lang="en-US" sz="1600"/>
          </a:p>
          <a:p>
            <a:endParaRPr lang="en-US" sz="18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GAARDS Components cont.</a:t>
            </a:r>
          </a:p>
        </p:txBody>
      </p:sp>
      <p:sp>
        <p:nvSpPr>
          <p:cNvPr id="55299" name="Rectangle 3"/>
          <p:cNvSpPr>
            <a:spLocks noGrp="1" noChangeArrowheads="1"/>
          </p:cNvSpPr>
          <p:nvPr>
            <p:ph idx="1"/>
          </p:nvPr>
        </p:nvSpPr>
        <p:spPr/>
        <p:txBody>
          <a:bodyPr/>
          <a:lstStyle/>
          <a:p>
            <a:r>
              <a:rPr lang="en-US" sz="2000"/>
              <a:t>Authentication Service </a:t>
            </a:r>
          </a:p>
          <a:p>
            <a:pPr lvl="1"/>
            <a:r>
              <a:rPr lang="en-US" sz="1800"/>
              <a:t>Integrates existing credentials providers into the grid</a:t>
            </a:r>
          </a:p>
          <a:p>
            <a:pPr lvl="1"/>
            <a:r>
              <a:rPr lang="en-US" sz="1800"/>
              <a:t>Provides a uniform grid interface for authenticating to existing credential providers</a:t>
            </a:r>
          </a:p>
          <a:p>
            <a:pPr lvl="1"/>
            <a:r>
              <a:rPr lang="en-US" sz="1800"/>
              <a:t>Applications can communicate with any credential provider</a:t>
            </a:r>
          </a:p>
          <a:p>
            <a:r>
              <a:rPr lang="en-US" sz="2000"/>
              <a:t>Credential Delegation Service (CDS)</a:t>
            </a:r>
          </a:p>
          <a:p>
            <a:pPr lvl="1"/>
            <a:r>
              <a:rPr lang="en-US" sz="1800"/>
              <a:t>Enables users/services (delegator) to delegate their Grid credentials to other users/services (delegatee) such that the delegatee(s) may act on the delegator's behalf</a:t>
            </a:r>
          </a:p>
          <a:p>
            <a:pPr lvl="1"/>
            <a:r>
              <a:rPr lang="en-US" sz="1800"/>
              <a:t>Extendible delegation policies</a:t>
            </a:r>
          </a:p>
          <a:p>
            <a:pPr lvl="1"/>
            <a:r>
              <a:rPr lang="en-US" sz="1800"/>
              <a:t>Auditing support</a:t>
            </a:r>
          </a:p>
          <a:p>
            <a:r>
              <a:rPr lang="en-US" sz="2000"/>
              <a:t>Web Single Sign-On (WebSSO)</a:t>
            </a:r>
          </a:p>
          <a:p>
            <a:pPr lvl="1"/>
            <a:r>
              <a:rPr lang="en-US" sz="1800"/>
              <a:t>Provide “Single Sign-On” capabilities for web applications which interact with the grid</a:t>
            </a:r>
          </a:p>
          <a:p>
            <a:pPr lvl="1"/>
            <a:r>
              <a:rPr lang="en-US" sz="1800"/>
              <a:t>Leverage grid credentials for authentication</a:t>
            </a:r>
          </a:p>
          <a:p>
            <a:pPr lvl="1"/>
            <a:r>
              <a:rPr lang="en-US" sz="1800"/>
              <a:t>Allows web applications to invoke grid services on the user’s behalf</a:t>
            </a:r>
          </a:p>
          <a:p>
            <a:pPr lvl="1"/>
            <a:endParaRPr lang="en-US" sz="18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t>GAARDS Components cont.</a:t>
            </a:r>
          </a:p>
        </p:txBody>
      </p:sp>
      <p:sp>
        <p:nvSpPr>
          <p:cNvPr id="56323" name="Content Placeholder 2"/>
          <p:cNvSpPr>
            <a:spLocks noGrp="1"/>
          </p:cNvSpPr>
          <p:nvPr>
            <p:ph idx="1"/>
          </p:nvPr>
        </p:nvSpPr>
        <p:spPr/>
        <p:txBody>
          <a:bodyPr/>
          <a:lstStyle/>
          <a:p>
            <a:r>
              <a:rPr lang="en-US" sz="2000"/>
              <a:t>Common Security Module (CSM)</a:t>
            </a:r>
          </a:p>
          <a:p>
            <a:pPr lvl="1"/>
            <a:r>
              <a:rPr lang="en-US" sz="1800"/>
              <a:t>Provides a centralize approach to managing and enforcing access control policy authorization</a:t>
            </a:r>
          </a:p>
          <a:p>
            <a:r>
              <a:rPr lang="en-US" sz="2000"/>
              <a:t>Security Metadata</a:t>
            </a:r>
          </a:p>
          <a:p>
            <a:pPr lvl="1"/>
            <a:r>
              <a:rPr lang="en-US" sz="1800"/>
              <a:t>Ensures communication interoperability between grid services</a:t>
            </a:r>
          </a:p>
          <a:p>
            <a:endParaRPr lang="en-US" sz="2000"/>
          </a:p>
          <a:p>
            <a:endParaRPr lang="en-US" sz="2000"/>
          </a:p>
          <a:p>
            <a:endParaRPr lang="en-US" sz="2000"/>
          </a:p>
          <a:p>
            <a:pPr lvl="1"/>
            <a:endParaRPr lang="en-US" sz="1800"/>
          </a:p>
          <a:p>
            <a:endParaRPr lang="en-US" sz="2000"/>
          </a:p>
          <a:p>
            <a:endParaRPr lang="en-US" sz="2000"/>
          </a:p>
        </p:txBody>
      </p:sp>
      <p:pic>
        <p:nvPicPr>
          <p:cNvPr id="4" name="Picture 3" descr="gaards.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713178" y="3303673"/>
            <a:ext cx="3657965" cy="3143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pPr eaLnBrk="1" hangingPunct="1"/>
            <a:r>
              <a:rPr lang="en-US"/>
              <a:t>What </a:t>
            </a:r>
            <a:r>
              <a:rPr lang="en-US" i="1"/>
              <a:t>is</a:t>
            </a:r>
            <a:r>
              <a:rPr lang="en-US"/>
              <a:t> caBIG?</a:t>
            </a:r>
          </a:p>
        </p:txBody>
      </p:sp>
      <p:sp>
        <p:nvSpPr>
          <p:cNvPr id="19460" name="Rectangle 4"/>
          <p:cNvSpPr>
            <a:spLocks noChangeArrowheads="1"/>
          </p:cNvSpPr>
          <p:nvPr/>
        </p:nvSpPr>
        <p:spPr bwMode="auto">
          <a:xfrm>
            <a:off x="0" y="1147763"/>
            <a:ext cx="9144000" cy="5710237"/>
          </a:xfrm>
          <a:prstGeom prst="rect">
            <a:avLst/>
          </a:prstGeom>
          <a:solidFill>
            <a:schemeClr val="bg1">
              <a:alpha val="81175"/>
            </a:schemeClr>
          </a:solidFill>
          <a:ln w="9525">
            <a:solidFill>
              <a:schemeClr val="bg1"/>
            </a:solidFill>
            <a:round/>
            <a:headEnd/>
            <a:tailEnd/>
          </a:ln>
        </p:spPr>
        <p:txBody>
          <a:bodyPr>
            <a:prstTxWarp prst="textNoShape">
              <a:avLst/>
            </a:prstTxWarp>
          </a:bodyPr>
          <a:lstStyle/>
          <a:p>
            <a:endParaRPr lang="en-US"/>
          </a:p>
        </p:txBody>
      </p:sp>
      <p:sp>
        <p:nvSpPr>
          <p:cNvPr id="19461" name="Rectangle 3"/>
          <p:cNvSpPr>
            <a:spLocks noGrp="1" noChangeArrowheads="1"/>
          </p:cNvSpPr>
          <p:nvPr>
            <p:ph idx="1"/>
          </p:nvPr>
        </p:nvSpPr>
        <p:spPr>
          <a:xfrm>
            <a:off x="457200" y="1198563"/>
            <a:ext cx="8229600" cy="4525962"/>
          </a:xfrm>
        </p:spPr>
        <p:txBody>
          <a:bodyPr/>
          <a:lstStyle/>
          <a:p>
            <a:pPr eaLnBrk="1" hangingPunct="1">
              <a:lnSpc>
                <a:spcPct val="90000"/>
              </a:lnSpc>
            </a:pPr>
            <a:r>
              <a:rPr lang="en-US" b="0"/>
              <a:t>Common, widely </a:t>
            </a:r>
            <a:r>
              <a:rPr lang="en-US"/>
              <a:t>distributed infrastructure </a:t>
            </a:r>
            <a:r>
              <a:rPr lang="en-US" b="0"/>
              <a:t>that permits the cancer research community to focus on innovation</a:t>
            </a:r>
          </a:p>
          <a:p>
            <a:pPr eaLnBrk="1" hangingPunct="1">
              <a:lnSpc>
                <a:spcPct val="90000"/>
              </a:lnSpc>
            </a:pPr>
            <a:r>
              <a:rPr lang="en-US" b="0"/>
              <a:t>Shared, </a:t>
            </a:r>
            <a:r>
              <a:rPr lang="en-US"/>
              <a:t>harmonized set of terminology, data elements, and data models </a:t>
            </a:r>
            <a:r>
              <a:rPr lang="en-US" b="0"/>
              <a:t>that facilitate information exchange</a:t>
            </a:r>
          </a:p>
          <a:p>
            <a:pPr eaLnBrk="1" hangingPunct="1">
              <a:lnSpc>
                <a:spcPct val="90000"/>
              </a:lnSpc>
            </a:pPr>
            <a:r>
              <a:rPr lang="en-US" b="0"/>
              <a:t>Collection of </a:t>
            </a:r>
            <a:r>
              <a:rPr lang="en-US">
                <a:solidFill>
                  <a:schemeClr val="accent2"/>
                </a:solidFill>
              </a:rPr>
              <a:t>interoperable</a:t>
            </a:r>
            <a:r>
              <a:rPr lang="en-US"/>
              <a:t> applications </a:t>
            </a:r>
            <a:r>
              <a:rPr lang="en-US" b="0"/>
              <a:t>developed to </a:t>
            </a:r>
            <a:r>
              <a:rPr lang="en-US"/>
              <a:t>common standards</a:t>
            </a:r>
          </a:p>
          <a:p>
            <a:pPr eaLnBrk="1" hangingPunct="1">
              <a:lnSpc>
                <a:spcPct val="90000"/>
              </a:lnSpc>
            </a:pPr>
            <a:r>
              <a:rPr lang="en-US" b="0"/>
              <a:t>Cancer research data available for </a:t>
            </a:r>
            <a:r>
              <a:rPr lang="en-US"/>
              <a:t>mining and integration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Workflow client slides here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3133725" y="2171700"/>
            <a:ext cx="2819400" cy="2743200"/>
          </a:xfrm>
          <a:custGeom>
            <a:avLst/>
            <a:gdLst>
              <a:gd name="G0" fmla="+- 3857 0 0"/>
              <a:gd name="G1" fmla="+- 21600 0 3857"/>
              <a:gd name="G2" fmla="+- 21600 0 38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57" y="10800"/>
                </a:moveTo>
                <a:cubicBezTo>
                  <a:pt x="3857" y="14635"/>
                  <a:pt x="6965" y="17743"/>
                  <a:pt x="10800" y="17743"/>
                </a:cubicBezTo>
                <a:cubicBezTo>
                  <a:pt x="14635" y="17743"/>
                  <a:pt x="17743" y="14635"/>
                  <a:pt x="17743" y="10800"/>
                </a:cubicBezTo>
                <a:cubicBezTo>
                  <a:pt x="17743" y="6965"/>
                  <a:pt x="14635" y="3857"/>
                  <a:pt x="10800" y="3857"/>
                </a:cubicBezTo>
                <a:cubicBezTo>
                  <a:pt x="6965" y="3857"/>
                  <a:pt x="3857" y="6965"/>
                  <a:pt x="3857" y="10800"/>
                </a:cubicBezTo>
                <a:close/>
              </a:path>
            </a:pathLst>
          </a:custGeom>
          <a:solidFill>
            <a:srgbClr val="FF99CC">
              <a:alpha val="34000"/>
            </a:srgbClr>
          </a:solidFill>
          <a:ln w="9525">
            <a:noFill/>
            <a:round/>
            <a:headEnd/>
            <a:tailEnd/>
          </a:ln>
          <a:effectLst/>
        </p:spPr>
        <p:txBody>
          <a:bodyPr wrap="none" anchor="ctr">
            <a:prstTxWarp prst="textNoShape">
              <a:avLst/>
            </a:prstTxWarp>
          </a:bodyPr>
          <a:lstStyle/>
          <a:p>
            <a:endParaRPr lang="en-US"/>
          </a:p>
        </p:txBody>
      </p:sp>
      <p:sp>
        <p:nvSpPr>
          <p:cNvPr id="59395" name="Rectangle 3"/>
          <p:cNvSpPr>
            <a:spLocks noGrp="1" noChangeArrowheads="1"/>
          </p:cNvSpPr>
          <p:nvPr>
            <p:ph type="title"/>
          </p:nvPr>
        </p:nvSpPr>
        <p:spPr/>
        <p:txBody>
          <a:bodyPr>
            <a:normAutofit/>
          </a:bodyPr>
          <a:lstStyle/>
          <a:p>
            <a:r>
              <a:rPr lang="en-US" altLang="zh-CN"/>
              <a:t>Components of CaGrid Workflow System</a:t>
            </a:r>
          </a:p>
        </p:txBody>
      </p:sp>
      <p:sp>
        <p:nvSpPr>
          <p:cNvPr id="59419" name="Rectangle 27"/>
          <p:cNvSpPr>
            <a:spLocks noChangeArrowheads="1"/>
          </p:cNvSpPr>
          <p:nvPr/>
        </p:nvSpPr>
        <p:spPr bwMode="auto">
          <a:xfrm>
            <a:off x="763588" y="5935663"/>
            <a:ext cx="706437" cy="304800"/>
          </a:xfrm>
          <a:prstGeom prst="rect">
            <a:avLst/>
          </a:prstGeom>
          <a:noFill/>
          <a:ln w="9525">
            <a:noFill/>
            <a:miter lim="800000"/>
            <a:headEnd/>
            <a:tailEnd/>
          </a:ln>
          <a:effectLst/>
        </p:spPr>
        <p:txBody>
          <a:bodyPr wrap="none">
            <a:prstTxWarp prst="textNoShape">
              <a:avLst/>
            </a:prstTxWarp>
            <a:spAutoFit/>
          </a:bodyPr>
          <a:lstStyle/>
          <a:p>
            <a:r>
              <a:rPr lang="en-US" altLang="zh-CN" sz="1400">
                <a:solidFill>
                  <a:srgbClr val="0033CC"/>
                </a:solidFill>
                <a:ea typeface="Arial" charset="0"/>
                <a:cs typeface="Arial" charset="0"/>
              </a:rPr>
              <a:t>caGrid</a:t>
            </a:r>
          </a:p>
        </p:txBody>
      </p:sp>
      <p:grpSp>
        <p:nvGrpSpPr>
          <p:cNvPr id="2" name="Group 28"/>
          <p:cNvGrpSpPr>
            <a:grpSpLocks/>
          </p:cNvGrpSpPr>
          <p:nvPr/>
        </p:nvGrpSpPr>
        <p:grpSpPr bwMode="auto">
          <a:xfrm>
            <a:off x="276225" y="4805363"/>
            <a:ext cx="1779588" cy="1157287"/>
            <a:chOff x="0" y="2379"/>
            <a:chExt cx="2249" cy="1473"/>
          </a:xfrm>
        </p:grpSpPr>
        <p:sp>
          <p:nvSpPr>
            <p:cNvPr id="59421" name="Cloud"/>
            <p:cNvSpPr>
              <a:spLocks noChangeAspect="1" noEditPoints="1" noChangeArrowheads="1"/>
            </p:cNvSpPr>
            <p:nvPr/>
          </p:nvSpPr>
          <p:spPr bwMode="auto">
            <a:xfrm>
              <a:off x="533" y="2685"/>
              <a:ext cx="1661" cy="10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sz="1400">
                <a:latin typeface="Verdana" charset="0"/>
                <a:ea typeface="Arial" charset="0"/>
                <a:cs typeface="Arial" charset="0"/>
              </a:endParaRPr>
            </a:p>
          </p:txBody>
        </p:sp>
        <p:pic>
          <p:nvPicPr>
            <p:cNvPr id="59422" name="Picture 30"/>
            <p:cNvPicPr>
              <a:picLocks noChangeAspect="1" noChangeArrowheads="1"/>
            </p:cNvPicPr>
            <p:nvPr/>
          </p:nvPicPr>
          <p:blipFill>
            <a:blip r:embed="rId5"/>
            <a:srcRect/>
            <a:stretch>
              <a:fillRect/>
            </a:stretch>
          </p:blipFill>
          <p:spPr bwMode="auto">
            <a:xfrm>
              <a:off x="283" y="3229"/>
              <a:ext cx="373" cy="275"/>
            </a:xfrm>
            <a:prstGeom prst="rect">
              <a:avLst/>
            </a:prstGeom>
            <a:noFill/>
            <a:ln w="9525">
              <a:noFill/>
              <a:miter lim="800000"/>
              <a:headEnd/>
              <a:tailEnd/>
            </a:ln>
            <a:effectLst/>
          </p:spPr>
        </p:pic>
        <p:pic>
          <p:nvPicPr>
            <p:cNvPr id="59423" name="Picture 31" descr="j0426050[1]"/>
            <p:cNvPicPr>
              <a:picLocks noChangeAspect="1" noChangeArrowheads="1"/>
            </p:cNvPicPr>
            <p:nvPr/>
          </p:nvPicPr>
          <p:blipFill>
            <a:blip r:embed="rId6"/>
            <a:srcRect/>
            <a:stretch>
              <a:fillRect/>
            </a:stretch>
          </p:blipFill>
          <p:spPr bwMode="auto">
            <a:xfrm>
              <a:off x="1979" y="3410"/>
              <a:ext cx="270" cy="270"/>
            </a:xfrm>
            <a:prstGeom prst="rect">
              <a:avLst/>
            </a:prstGeom>
            <a:noFill/>
          </p:spPr>
        </p:pic>
        <p:pic>
          <p:nvPicPr>
            <p:cNvPr id="59424" name="Picture 32" descr="j0426050[1]"/>
            <p:cNvPicPr>
              <a:picLocks noChangeAspect="1" noChangeArrowheads="1"/>
            </p:cNvPicPr>
            <p:nvPr/>
          </p:nvPicPr>
          <p:blipFill>
            <a:blip r:embed="rId6"/>
            <a:srcRect/>
            <a:stretch>
              <a:fillRect/>
            </a:stretch>
          </p:blipFill>
          <p:spPr bwMode="auto">
            <a:xfrm>
              <a:off x="1876" y="3485"/>
              <a:ext cx="271" cy="269"/>
            </a:xfrm>
            <a:prstGeom prst="rect">
              <a:avLst/>
            </a:prstGeom>
            <a:noFill/>
          </p:spPr>
        </p:pic>
        <p:pic>
          <p:nvPicPr>
            <p:cNvPr id="59425" name="Picture 33" descr="j0426050[1]"/>
            <p:cNvPicPr>
              <a:picLocks noChangeAspect="1" noChangeArrowheads="1"/>
            </p:cNvPicPr>
            <p:nvPr/>
          </p:nvPicPr>
          <p:blipFill>
            <a:blip r:embed="rId6"/>
            <a:srcRect/>
            <a:stretch>
              <a:fillRect/>
            </a:stretch>
          </p:blipFill>
          <p:spPr bwMode="auto">
            <a:xfrm>
              <a:off x="1809" y="3582"/>
              <a:ext cx="270" cy="270"/>
            </a:xfrm>
            <a:prstGeom prst="rect">
              <a:avLst/>
            </a:prstGeom>
            <a:noFill/>
          </p:spPr>
        </p:pic>
        <p:pic>
          <p:nvPicPr>
            <p:cNvPr id="59426" name="Picture 34" descr="j0332444[1]"/>
            <p:cNvPicPr>
              <a:picLocks noChangeAspect="1" noChangeArrowheads="1"/>
            </p:cNvPicPr>
            <p:nvPr/>
          </p:nvPicPr>
          <p:blipFill>
            <a:blip r:embed="rId7"/>
            <a:srcRect/>
            <a:stretch>
              <a:fillRect/>
            </a:stretch>
          </p:blipFill>
          <p:spPr bwMode="auto">
            <a:xfrm>
              <a:off x="935" y="2408"/>
              <a:ext cx="322" cy="328"/>
            </a:xfrm>
            <a:prstGeom prst="rect">
              <a:avLst/>
            </a:prstGeom>
            <a:noFill/>
          </p:spPr>
        </p:pic>
        <p:pic>
          <p:nvPicPr>
            <p:cNvPr id="59427" name="Picture 35" descr="j0433893[1]"/>
            <p:cNvPicPr>
              <a:picLocks noChangeAspect="1" noChangeArrowheads="1"/>
            </p:cNvPicPr>
            <p:nvPr/>
          </p:nvPicPr>
          <p:blipFill>
            <a:blip r:embed="rId8"/>
            <a:srcRect/>
            <a:stretch>
              <a:fillRect/>
            </a:stretch>
          </p:blipFill>
          <p:spPr bwMode="auto">
            <a:xfrm>
              <a:off x="1279" y="2379"/>
              <a:ext cx="373" cy="358"/>
            </a:xfrm>
            <a:prstGeom prst="rect">
              <a:avLst/>
            </a:prstGeom>
            <a:noFill/>
          </p:spPr>
        </p:pic>
        <p:pic>
          <p:nvPicPr>
            <p:cNvPr id="59428" name="Picture 36" descr="j0434793[1]"/>
            <p:cNvPicPr>
              <a:picLocks noChangeAspect="1" noChangeArrowheads="1"/>
            </p:cNvPicPr>
            <p:nvPr/>
          </p:nvPicPr>
          <p:blipFill>
            <a:blip r:embed="rId9"/>
            <a:srcRect/>
            <a:stretch>
              <a:fillRect/>
            </a:stretch>
          </p:blipFill>
          <p:spPr bwMode="auto">
            <a:xfrm>
              <a:off x="389" y="2928"/>
              <a:ext cx="305" cy="293"/>
            </a:xfrm>
            <a:prstGeom prst="rect">
              <a:avLst/>
            </a:prstGeom>
            <a:noFill/>
          </p:spPr>
        </p:pic>
        <p:pic>
          <p:nvPicPr>
            <p:cNvPr id="59429" name="Picture 37" descr="j0439607[1]"/>
            <p:cNvPicPr>
              <a:picLocks noChangeAspect="1" noChangeArrowheads="1"/>
            </p:cNvPicPr>
            <p:nvPr/>
          </p:nvPicPr>
          <p:blipFill>
            <a:blip r:embed="rId10"/>
            <a:srcRect/>
            <a:stretch>
              <a:fillRect/>
            </a:stretch>
          </p:blipFill>
          <p:spPr bwMode="auto">
            <a:xfrm>
              <a:off x="1279" y="3205"/>
              <a:ext cx="326" cy="272"/>
            </a:xfrm>
            <a:prstGeom prst="rect">
              <a:avLst/>
            </a:prstGeom>
            <a:noFill/>
          </p:spPr>
        </p:pic>
        <p:pic>
          <p:nvPicPr>
            <p:cNvPr id="59430" name="Picture 38"/>
            <p:cNvPicPr>
              <a:picLocks noChangeAspect="1" noChangeArrowheads="1"/>
            </p:cNvPicPr>
            <p:nvPr/>
          </p:nvPicPr>
          <p:blipFill>
            <a:blip r:embed="rId11"/>
            <a:srcRect/>
            <a:stretch>
              <a:fillRect/>
            </a:stretch>
          </p:blipFill>
          <p:spPr bwMode="auto">
            <a:xfrm>
              <a:off x="838" y="3043"/>
              <a:ext cx="305" cy="195"/>
            </a:xfrm>
            <a:prstGeom prst="rect">
              <a:avLst/>
            </a:prstGeom>
            <a:noFill/>
            <a:ln w="9525">
              <a:noFill/>
              <a:miter lim="800000"/>
              <a:headEnd/>
              <a:tailEnd/>
            </a:ln>
            <a:effectLst/>
          </p:spPr>
        </p:pic>
        <p:pic>
          <p:nvPicPr>
            <p:cNvPr id="59431" name="Picture 39"/>
            <p:cNvPicPr>
              <a:picLocks noChangeAspect="1" noChangeArrowheads="1"/>
            </p:cNvPicPr>
            <p:nvPr/>
          </p:nvPicPr>
          <p:blipFill>
            <a:blip r:embed="rId12"/>
            <a:srcRect/>
            <a:stretch>
              <a:fillRect/>
            </a:stretch>
          </p:blipFill>
          <p:spPr bwMode="auto">
            <a:xfrm>
              <a:off x="1448" y="2824"/>
              <a:ext cx="326" cy="251"/>
            </a:xfrm>
            <a:prstGeom prst="rect">
              <a:avLst/>
            </a:prstGeom>
            <a:noFill/>
            <a:ln w="9525">
              <a:noFill/>
              <a:miter lim="800000"/>
              <a:headEnd/>
              <a:tailEnd/>
            </a:ln>
            <a:effectLst/>
          </p:spPr>
        </p:pic>
        <p:graphicFrame>
          <p:nvGraphicFramePr>
            <p:cNvPr id="59432" name="Object 40"/>
            <p:cNvGraphicFramePr>
              <a:graphicFrameLocks noChangeAspect="1"/>
            </p:cNvGraphicFramePr>
            <p:nvPr/>
          </p:nvGraphicFramePr>
          <p:xfrm>
            <a:off x="0" y="2829"/>
            <a:ext cx="348" cy="565"/>
          </p:xfrm>
          <a:graphic>
            <a:graphicData uri="http://schemas.openxmlformats.org/presentationml/2006/ole">
              <p:oleObj spid="_x0000_s87042" name="Visio" r:id="rId13" imgW="774700" imgH="1295400" progId="">
                <p:embed/>
              </p:oleObj>
            </a:graphicData>
          </a:graphic>
        </p:graphicFrame>
      </p:grpSp>
      <p:pic>
        <p:nvPicPr>
          <p:cNvPr id="59433" name="Picture 41"/>
          <p:cNvPicPr>
            <a:picLocks noChangeAspect="1" noChangeArrowheads="1"/>
          </p:cNvPicPr>
          <p:nvPr/>
        </p:nvPicPr>
        <p:blipFill>
          <a:blip r:embed="rId14"/>
          <a:srcRect/>
          <a:stretch>
            <a:fillRect/>
          </a:stretch>
        </p:blipFill>
        <p:spPr bwMode="auto">
          <a:xfrm>
            <a:off x="4886325" y="2343150"/>
            <a:ext cx="914400" cy="615950"/>
          </a:xfrm>
          <a:prstGeom prst="rect">
            <a:avLst/>
          </a:prstGeom>
          <a:noFill/>
          <a:ln w="9525">
            <a:noFill/>
            <a:miter lim="800000"/>
            <a:headEnd/>
            <a:tailEnd/>
          </a:ln>
          <a:effectLst/>
        </p:spPr>
      </p:pic>
      <p:pic>
        <p:nvPicPr>
          <p:cNvPr id="59434" name="Picture 42" descr="j0439613[1]"/>
          <p:cNvPicPr>
            <a:picLocks noChangeAspect="1" noChangeArrowheads="1"/>
          </p:cNvPicPr>
          <p:nvPr/>
        </p:nvPicPr>
        <p:blipFill>
          <a:blip r:embed="rId15"/>
          <a:srcRect/>
          <a:stretch>
            <a:fillRect/>
          </a:stretch>
        </p:blipFill>
        <p:spPr bwMode="auto">
          <a:xfrm>
            <a:off x="4130675" y="3009900"/>
            <a:ext cx="831850" cy="914400"/>
          </a:xfrm>
          <a:prstGeom prst="rect">
            <a:avLst/>
          </a:prstGeom>
          <a:noFill/>
        </p:spPr>
      </p:pic>
      <p:pic>
        <p:nvPicPr>
          <p:cNvPr id="59435" name="Picture 43" descr="j0431643[1]"/>
          <p:cNvPicPr>
            <a:picLocks noChangeAspect="1" noChangeArrowheads="1"/>
          </p:cNvPicPr>
          <p:nvPr/>
        </p:nvPicPr>
        <p:blipFill>
          <a:blip r:embed="rId16"/>
          <a:srcRect/>
          <a:stretch>
            <a:fillRect/>
          </a:stretch>
        </p:blipFill>
        <p:spPr bwMode="auto">
          <a:xfrm>
            <a:off x="2981325" y="2247900"/>
            <a:ext cx="876300" cy="876300"/>
          </a:xfrm>
          <a:prstGeom prst="rect">
            <a:avLst/>
          </a:prstGeom>
          <a:noFill/>
        </p:spPr>
      </p:pic>
      <p:pic>
        <p:nvPicPr>
          <p:cNvPr id="59436" name="Picture 44"/>
          <p:cNvPicPr>
            <a:picLocks noChangeAspect="1" noChangeArrowheads="1"/>
          </p:cNvPicPr>
          <p:nvPr/>
        </p:nvPicPr>
        <p:blipFill>
          <a:blip r:embed="rId17"/>
          <a:srcRect/>
          <a:stretch>
            <a:fillRect/>
          </a:stretch>
        </p:blipFill>
        <p:spPr bwMode="auto">
          <a:xfrm>
            <a:off x="5394325" y="4064000"/>
            <a:ext cx="914400" cy="534988"/>
          </a:xfrm>
          <a:prstGeom prst="rect">
            <a:avLst/>
          </a:prstGeom>
          <a:noFill/>
          <a:ln w="9525">
            <a:noFill/>
            <a:miter lim="800000"/>
            <a:headEnd/>
            <a:tailEnd/>
          </a:ln>
          <a:effectLst/>
        </p:spPr>
      </p:pic>
      <p:sp>
        <p:nvSpPr>
          <p:cNvPr id="59437" name="Rectangle 45"/>
          <p:cNvSpPr>
            <a:spLocks noChangeArrowheads="1"/>
          </p:cNvSpPr>
          <p:nvPr/>
        </p:nvSpPr>
        <p:spPr bwMode="auto">
          <a:xfrm>
            <a:off x="2752725" y="1968500"/>
            <a:ext cx="136525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Discovery</a:t>
            </a:r>
            <a:r>
              <a:rPr lang="en-US" altLang="zh-CN" sz="1400">
                <a:latin typeface="Verdana" charset="0"/>
                <a:ea typeface="Arial" charset="0"/>
                <a:cs typeface="Arial" charset="0"/>
              </a:rPr>
              <a:t> </a:t>
            </a:r>
          </a:p>
        </p:txBody>
      </p:sp>
      <p:sp>
        <p:nvSpPr>
          <p:cNvPr id="59438" name="Rectangle 46"/>
          <p:cNvSpPr>
            <a:spLocks noChangeArrowheads="1"/>
          </p:cNvSpPr>
          <p:nvPr/>
        </p:nvSpPr>
        <p:spPr bwMode="auto">
          <a:xfrm>
            <a:off x="4627563" y="1958975"/>
            <a:ext cx="16256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composition</a:t>
            </a:r>
            <a:r>
              <a:rPr lang="en-US" altLang="zh-CN" sz="1400">
                <a:latin typeface="Verdana" charset="0"/>
                <a:ea typeface="Arial" charset="0"/>
                <a:cs typeface="Arial" charset="0"/>
              </a:rPr>
              <a:t> </a:t>
            </a:r>
          </a:p>
        </p:txBody>
      </p:sp>
      <p:sp>
        <p:nvSpPr>
          <p:cNvPr id="59439" name="Rectangle 47"/>
          <p:cNvSpPr>
            <a:spLocks noChangeArrowheads="1"/>
          </p:cNvSpPr>
          <p:nvPr/>
        </p:nvSpPr>
        <p:spPr bwMode="auto">
          <a:xfrm>
            <a:off x="5372100" y="4676775"/>
            <a:ext cx="1381125"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Execution</a:t>
            </a:r>
            <a:r>
              <a:rPr lang="en-US" altLang="zh-CN">
                <a:latin typeface="Verdana" charset="0"/>
                <a:ea typeface="Arial" charset="0"/>
                <a:cs typeface="Arial" charset="0"/>
              </a:rPr>
              <a:t> </a:t>
            </a:r>
          </a:p>
        </p:txBody>
      </p:sp>
      <p:sp>
        <p:nvSpPr>
          <p:cNvPr id="59440" name="Rectangle 48"/>
          <p:cNvSpPr>
            <a:spLocks noChangeArrowheads="1"/>
          </p:cNvSpPr>
          <p:nvPr/>
        </p:nvSpPr>
        <p:spPr bwMode="auto">
          <a:xfrm>
            <a:off x="2930525" y="4975225"/>
            <a:ext cx="10414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Reuse</a:t>
            </a:r>
            <a:r>
              <a:rPr lang="en-US" altLang="zh-CN">
                <a:latin typeface="Verdana" charset="0"/>
                <a:ea typeface="Arial" charset="0"/>
                <a:cs typeface="Arial" charset="0"/>
              </a:rPr>
              <a:t>  </a:t>
            </a:r>
          </a:p>
        </p:txBody>
      </p:sp>
      <p:sp>
        <p:nvSpPr>
          <p:cNvPr id="59441" name="Rectangle 49"/>
          <p:cNvSpPr>
            <a:spLocks noChangeArrowheads="1"/>
          </p:cNvSpPr>
          <p:nvPr/>
        </p:nvSpPr>
        <p:spPr bwMode="auto">
          <a:xfrm>
            <a:off x="3879850" y="3797300"/>
            <a:ext cx="1566863"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Community</a:t>
            </a:r>
            <a:r>
              <a:rPr lang="en-US" altLang="zh-CN" sz="1400">
                <a:latin typeface="Verdana" charset="0"/>
                <a:ea typeface="Arial" charset="0"/>
                <a:cs typeface="Arial" charset="0"/>
              </a:rPr>
              <a:t> </a:t>
            </a:r>
          </a:p>
        </p:txBody>
      </p:sp>
      <p:sp>
        <p:nvSpPr>
          <p:cNvPr id="59442" name="AutoShape 50"/>
          <p:cNvSpPr>
            <a:spLocks noChangeArrowheads="1"/>
          </p:cNvSpPr>
          <p:nvPr/>
        </p:nvSpPr>
        <p:spPr bwMode="auto">
          <a:xfrm rot="-1504465">
            <a:off x="1762125" y="4629150"/>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3" name="AutoShape 51"/>
          <p:cNvSpPr>
            <a:spLocks noChangeArrowheads="1"/>
          </p:cNvSpPr>
          <p:nvPr/>
        </p:nvSpPr>
        <p:spPr bwMode="auto">
          <a:xfrm rot="8978661">
            <a:off x="1828800" y="5038725"/>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4" name="Rectangle 52"/>
          <p:cNvSpPr>
            <a:spLocks noChangeArrowheads="1"/>
          </p:cNvSpPr>
          <p:nvPr/>
        </p:nvSpPr>
        <p:spPr bwMode="auto">
          <a:xfrm rot="-1154967">
            <a:off x="1603375" y="4459288"/>
            <a:ext cx="606425"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reuse</a:t>
            </a:r>
          </a:p>
        </p:txBody>
      </p:sp>
      <p:sp>
        <p:nvSpPr>
          <p:cNvPr id="59445" name="Rectangle 53"/>
          <p:cNvSpPr>
            <a:spLocks noChangeArrowheads="1"/>
          </p:cNvSpPr>
          <p:nvPr/>
        </p:nvSpPr>
        <p:spPr bwMode="auto">
          <a:xfrm rot="-1154967">
            <a:off x="1981200" y="5373688"/>
            <a:ext cx="865188"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generate</a:t>
            </a:r>
          </a:p>
        </p:txBody>
      </p:sp>
      <p:sp>
        <p:nvSpPr>
          <p:cNvPr id="59446" name="Rectangle 54"/>
          <p:cNvSpPr>
            <a:spLocks noChangeArrowheads="1"/>
          </p:cNvSpPr>
          <p:nvPr/>
        </p:nvSpPr>
        <p:spPr bwMode="auto">
          <a:xfrm>
            <a:off x="509588" y="1878013"/>
            <a:ext cx="2498725" cy="915987"/>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Service discovery based on cancer research metadata.</a:t>
            </a:r>
          </a:p>
        </p:txBody>
      </p:sp>
      <p:sp>
        <p:nvSpPr>
          <p:cNvPr id="59447" name="Rectangle 55"/>
          <p:cNvSpPr>
            <a:spLocks noChangeArrowheads="1"/>
          </p:cNvSpPr>
          <p:nvPr/>
        </p:nvSpPr>
        <p:spPr bwMode="auto">
          <a:xfrm>
            <a:off x="5722938" y="1184275"/>
            <a:ext cx="3317875" cy="1465263"/>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Data-flow modeling flavor</a:t>
            </a:r>
            <a:endParaRPr lang="en-US" altLang="zh-CN"/>
          </a:p>
          <a:p>
            <a:pPr eaLnBrk="0" hangingPunct="0">
              <a:buFont typeface="Wingdings" charset="2"/>
              <a:buChar char="ü"/>
            </a:pPr>
            <a:r>
              <a:rPr lang="en-US" altLang="zh-CN" i="1"/>
              <a:t> caGrid activity</a:t>
            </a:r>
            <a:endParaRPr lang="en-US" altLang="zh-CN"/>
          </a:p>
          <a:p>
            <a:pPr lvl="1" eaLnBrk="0" hangingPunct="0">
              <a:buFont typeface="Wingdings" charset="2"/>
              <a:buChar char="ü"/>
            </a:pPr>
            <a:r>
              <a:rPr lang="en-US" altLang="zh-CN"/>
              <a:t>State management (WSRF)</a:t>
            </a:r>
          </a:p>
          <a:p>
            <a:pPr lvl="1" eaLnBrk="0" hangingPunct="0">
              <a:buFont typeface="Wingdings" charset="2"/>
              <a:buChar char="ü"/>
            </a:pPr>
            <a:r>
              <a:rPr lang="en-US" altLang="zh-CN"/>
              <a:t>Security (GSI)</a:t>
            </a:r>
          </a:p>
        </p:txBody>
      </p:sp>
      <p:sp>
        <p:nvSpPr>
          <p:cNvPr id="59448" name="Rectangle 56"/>
          <p:cNvSpPr>
            <a:spLocks noChangeArrowheads="1"/>
          </p:cNvSpPr>
          <p:nvPr/>
        </p:nvSpPr>
        <p:spPr bwMode="auto">
          <a:xfrm>
            <a:off x="6342063" y="3063875"/>
            <a:ext cx="2801937" cy="1190625"/>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a:t>Implicit iteration: handle parallel execution</a:t>
            </a:r>
          </a:p>
          <a:p>
            <a:pPr eaLnBrk="0" hangingPunct="0">
              <a:buFont typeface="Wingdings" charset="2"/>
              <a:buChar char="ü"/>
            </a:pPr>
            <a:r>
              <a:rPr lang="en-US" altLang="zh-CN"/>
              <a:t>WSRF and GSI enforcement</a:t>
            </a:r>
          </a:p>
        </p:txBody>
      </p:sp>
      <p:sp>
        <p:nvSpPr>
          <p:cNvPr id="59450" name="Line 58"/>
          <p:cNvSpPr>
            <a:spLocks noChangeShapeType="1"/>
          </p:cNvSpPr>
          <p:nvPr/>
        </p:nvSpPr>
        <p:spPr bwMode="auto">
          <a:xfrm flipV="1">
            <a:off x="4371975" y="4171950"/>
            <a:ext cx="238125" cy="1152525"/>
          </a:xfrm>
          <a:prstGeom prst="line">
            <a:avLst/>
          </a:prstGeom>
          <a:noFill/>
          <a:ln w="12700">
            <a:solidFill>
              <a:schemeClr val="tx1"/>
            </a:solidFill>
            <a:prstDash val="dash"/>
            <a:round/>
            <a:headEnd/>
            <a:tailEnd type="triangle" w="med" len="med"/>
          </a:ln>
          <a:effectLst/>
        </p:spPr>
        <p:txBody>
          <a:bodyPr anchor="ctr">
            <a:prstTxWarp prst="textNoShape">
              <a:avLst/>
            </a:prstTxWarp>
            <a:spAutoFit/>
          </a:bodyPr>
          <a:lstStyle/>
          <a:p>
            <a:endParaRPr lang="en-US"/>
          </a:p>
        </p:txBody>
      </p:sp>
      <p:pic>
        <p:nvPicPr>
          <p:cNvPr id="59451" name="Picture 59"/>
          <p:cNvPicPr>
            <a:picLocks noChangeAspect="1" noChangeArrowheads="1"/>
          </p:cNvPicPr>
          <p:nvPr/>
        </p:nvPicPr>
        <p:blipFill>
          <a:blip r:embed="rId18"/>
          <a:srcRect/>
          <a:stretch>
            <a:fillRect/>
          </a:stretch>
        </p:blipFill>
        <p:spPr bwMode="auto">
          <a:xfrm>
            <a:off x="3736975" y="5259388"/>
            <a:ext cx="1778000" cy="427037"/>
          </a:xfrm>
          <a:prstGeom prst="rect">
            <a:avLst/>
          </a:prstGeom>
          <a:noFill/>
          <a:ln w="12700">
            <a:noFill/>
            <a:miter lim="800000"/>
            <a:headEnd/>
            <a:tailEnd/>
          </a:ln>
          <a:effectLst/>
        </p:spPr>
      </p:pic>
      <p:sp>
        <p:nvSpPr>
          <p:cNvPr id="59452" name="Rectangle 60"/>
          <p:cNvSpPr>
            <a:spLocks noChangeArrowheads="1"/>
          </p:cNvSpPr>
          <p:nvPr/>
        </p:nvSpPr>
        <p:spPr bwMode="auto">
          <a:xfrm>
            <a:off x="3282950" y="5627688"/>
            <a:ext cx="3346450" cy="366712"/>
          </a:xfrm>
          <a:prstGeom prst="rect">
            <a:avLst/>
          </a:prstGeom>
          <a:noFill/>
          <a:ln w="12700">
            <a:noFill/>
            <a:miter lim="800000"/>
            <a:headEnd/>
            <a:tailEnd/>
          </a:ln>
          <a:effectLst/>
        </p:spPr>
        <p:txBody>
          <a:bodyPr wrap="none">
            <a:prstTxWarp prst="textNoShape">
              <a:avLst/>
            </a:prstTxWarp>
            <a:spAutoFit/>
          </a:bodyPr>
          <a:lstStyle/>
          <a:p>
            <a:pPr algn="ctr" eaLnBrk="0" hangingPunct="0">
              <a:buFont typeface="Wingdings" charset="2"/>
              <a:buNone/>
            </a:pPr>
            <a:r>
              <a:rPr lang="en-US" altLang="zh-CN"/>
              <a:t>A community to share workflow</a:t>
            </a:r>
          </a:p>
        </p:txBody>
      </p:sp>
      <p:pic>
        <p:nvPicPr>
          <p:cNvPr id="59453" name="Picture 61"/>
          <p:cNvPicPr>
            <a:picLocks noChangeAspect="1" noChangeArrowheads="1"/>
          </p:cNvPicPr>
          <p:nvPr/>
        </p:nvPicPr>
        <p:blipFill>
          <a:blip r:embed="rId19"/>
          <a:srcRect/>
          <a:stretch>
            <a:fillRect/>
          </a:stretch>
        </p:blipFill>
        <p:spPr bwMode="auto">
          <a:xfrm>
            <a:off x="3013075" y="3817938"/>
            <a:ext cx="781050" cy="1077912"/>
          </a:xfrm>
          <a:prstGeom prst="rect">
            <a:avLst/>
          </a:prstGeom>
          <a:noFill/>
          <a:ln w="12700">
            <a:noFill/>
            <a:miter lim="800000"/>
            <a:headEnd/>
            <a:tailEnd/>
          </a:ln>
          <a:effectLst/>
        </p:spPr>
      </p:pic>
      <p:sp>
        <p:nvSpPr>
          <p:cNvPr id="59455" name="Rectangle 63"/>
          <p:cNvSpPr>
            <a:spLocks noChangeArrowheads="1"/>
          </p:cNvSpPr>
          <p:nvPr/>
        </p:nvSpPr>
        <p:spPr bwMode="auto">
          <a:xfrm>
            <a:off x="250825" y="3716338"/>
            <a:ext cx="3024188" cy="641350"/>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Workflow Exe. Service</a:t>
            </a:r>
          </a:p>
          <a:p>
            <a:pPr eaLnBrk="0" hangingPunct="0">
              <a:buFont typeface="Wingdings" charset="2"/>
              <a:buChar char="ü"/>
            </a:pPr>
            <a:r>
              <a:rPr lang="en-US" altLang="zh-CN"/>
              <a:t>Workflow Sub. In Portal</a:t>
            </a:r>
          </a:p>
        </p:txBody>
      </p:sp>
    </p:spTree>
    <p:custDataLst>
      <p:tags r:id="rId2"/>
    </p:custDataLst>
  </p:cSld>
  <p:clrMapOvr>
    <a:masterClrMapping/>
  </p:clrMapOvr>
  <p:transition advTm="73516"/>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xfrm>
            <a:off x="180975" y="87313"/>
            <a:ext cx="8761413" cy="511175"/>
          </a:xfrm>
        </p:spPr>
        <p:txBody>
          <a:bodyPr>
            <a:normAutofit fontScale="90000"/>
          </a:bodyPr>
          <a:lstStyle/>
          <a:p>
            <a:r>
              <a:rPr lang="en-US" altLang="zh-CN" sz="3400"/>
              <a:t>Lymphoma Prediction Workflow</a:t>
            </a:r>
          </a:p>
        </p:txBody>
      </p:sp>
      <p:sp>
        <p:nvSpPr>
          <p:cNvPr id="46084" name="Rectangle 4"/>
          <p:cNvSpPr>
            <a:spLocks noGrp="1" noChangeArrowheads="1"/>
          </p:cNvSpPr>
          <p:nvPr>
            <p:ph type="body" sz="half" idx="1"/>
          </p:nvPr>
        </p:nvSpPr>
        <p:spPr>
          <a:xfrm>
            <a:off x="0" y="723900"/>
            <a:ext cx="4500563" cy="5041900"/>
          </a:xfrm>
        </p:spPr>
        <p:txBody>
          <a:bodyPr/>
          <a:lstStyle/>
          <a:p>
            <a:r>
              <a:rPr lang="en-US" altLang="zh-CN" sz="2000"/>
              <a:t>Scientific value</a:t>
            </a:r>
          </a:p>
          <a:p>
            <a:pPr lvl="1"/>
            <a:r>
              <a:rPr lang="en-US" altLang="zh-CN" sz="1400"/>
              <a:t>Use gene-expression patterns associated with DLBCL and FL to predict the lymphoma type of an unknown sample.</a:t>
            </a:r>
          </a:p>
          <a:p>
            <a:pPr lvl="1"/>
            <a:r>
              <a:rPr lang="en-US" altLang="zh-CN" sz="1400"/>
              <a:t>Use GenePattern services SVM and KNN to predicting the tumor types of unknown examples.</a:t>
            </a:r>
          </a:p>
          <a:p>
            <a:r>
              <a:rPr lang="en-US" altLang="zh-CN" sz="2000"/>
              <a:t>Major steps</a:t>
            </a:r>
          </a:p>
          <a:p>
            <a:pPr lvl="1"/>
            <a:r>
              <a:rPr lang="en-US" altLang="zh-CN" sz="1400"/>
              <a:t>Querying training data from experiments stored in caArray.</a:t>
            </a:r>
          </a:p>
          <a:p>
            <a:pPr lvl="1"/>
            <a:r>
              <a:rPr lang="en-US" altLang="zh-CN" sz="1400"/>
              <a:t>Preprocessing, or normalize the microarray data.</a:t>
            </a:r>
          </a:p>
          <a:p>
            <a:pPr lvl="1"/>
            <a:r>
              <a:rPr lang="en-US" altLang="zh-CN" sz="1400"/>
              <a:t>Predicting lymphoma type using SVM &amp; KNN services. </a:t>
            </a:r>
          </a:p>
          <a:p>
            <a:r>
              <a:rPr lang="en-US" altLang="zh-CN" sz="2000"/>
              <a:t>Extension</a:t>
            </a:r>
          </a:p>
          <a:p>
            <a:pPr lvl="1"/>
            <a:r>
              <a:rPr lang="en-US" altLang="zh-CN" sz="1400"/>
              <a:t>Generalized the lymphoma prediction workflow into a cancer type prediction workflow.</a:t>
            </a:r>
          </a:p>
          <a:p>
            <a:pPr lvl="1"/>
            <a:r>
              <a:rPr lang="en-US" altLang="zh-CN" sz="1400"/>
              <a:t>Applied it on Experiment 236 in caArray database.</a:t>
            </a:r>
          </a:p>
        </p:txBody>
      </p:sp>
      <p:sp>
        <p:nvSpPr>
          <p:cNvPr id="46092" name="Rectangle 12"/>
          <p:cNvSpPr>
            <a:spLocks noChangeArrowheads="1"/>
          </p:cNvSpPr>
          <p:nvPr/>
        </p:nvSpPr>
        <p:spPr bwMode="auto">
          <a:xfrm>
            <a:off x="0" y="6243638"/>
            <a:ext cx="7451725" cy="581025"/>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*Fig. from </a:t>
            </a:r>
            <a:r>
              <a:rPr lang="en-US" altLang="zh-CN" sz="1400"/>
              <a:t>MA Shipp. </a:t>
            </a:r>
            <a:r>
              <a:rPr lang="en-US" altLang="zh-CN" sz="1400" i="1"/>
              <a:t>Diffuse large B-cell lymphoma outcome prediction by gene-expression profiling and supervised machine learning.</a:t>
            </a:r>
            <a:r>
              <a:rPr lang="en-US" altLang="zh-CN" sz="1400"/>
              <a:t> Nature Medicine, 2002</a:t>
            </a:r>
            <a:r>
              <a:rPr lang="en-US" altLang="zh-CN" sz="1600"/>
              <a:t> </a:t>
            </a:r>
          </a:p>
        </p:txBody>
      </p:sp>
      <p:pic>
        <p:nvPicPr>
          <p:cNvPr id="46093" name="Picture 13"/>
          <p:cNvPicPr>
            <a:picLocks noChangeAspect="1" noChangeArrowheads="1"/>
          </p:cNvPicPr>
          <p:nvPr/>
        </p:nvPicPr>
        <p:blipFill>
          <a:blip r:embed="rId4"/>
          <a:srcRect/>
          <a:stretch>
            <a:fillRect/>
          </a:stretch>
        </p:blipFill>
        <p:spPr bwMode="auto">
          <a:xfrm>
            <a:off x="4500563" y="620713"/>
            <a:ext cx="4203700" cy="5688012"/>
          </a:xfrm>
          <a:prstGeom prst="rect">
            <a:avLst/>
          </a:prstGeom>
          <a:noFill/>
          <a:ln w="9525">
            <a:noFill/>
            <a:miter lim="800000"/>
            <a:headEnd/>
            <a:tailEnd/>
          </a:ln>
          <a:effectLst/>
        </p:spPr>
      </p:pic>
      <p:sp>
        <p:nvSpPr>
          <p:cNvPr id="46094" name="Rectangle 14"/>
          <p:cNvSpPr>
            <a:spLocks noChangeArrowheads="1"/>
          </p:cNvSpPr>
          <p:nvPr/>
        </p:nvSpPr>
        <p:spPr bwMode="auto">
          <a:xfrm>
            <a:off x="8675688" y="836613"/>
            <a:ext cx="273050" cy="366712"/>
          </a:xfrm>
          <a:prstGeom prst="rect">
            <a:avLst/>
          </a:prstGeom>
          <a:noFill/>
          <a:ln w="9525">
            <a:noFill/>
            <a:miter lim="800000"/>
            <a:headEnd/>
            <a:tailEnd/>
          </a:ln>
          <a:effectLst/>
        </p:spPr>
        <p:txBody>
          <a:bodyPr wrap="none">
            <a:prstTxWarp prst="textNoShape">
              <a:avLst/>
            </a:prstTxWarp>
            <a:spAutoFit/>
          </a:bodyPr>
          <a:lstStyle/>
          <a:p>
            <a:r>
              <a:rPr lang="en-US" altLang="zh-CN" b="1" i="1"/>
              <a:t>*</a:t>
            </a: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46" name="Picture 18"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19475" y="28559125"/>
            <a:ext cx="2532063" cy="3513138"/>
          </a:xfrm>
          <a:prstGeom prst="rect">
            <a:avLst/>
          </a:prstGeom>
          <a:noFill/>
        </p:spPr>
      </p:pic>
      <p:pic>
        <p:nvPicPr>
          <p:cNvPr id="48147" name="Picture 19"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067175" y="333375"/>
            <a:ext cx="4400550" cy="6107113"/>
          </a:xfrm>
          <a:prstGeom prst="rect">
            <a:avLst/>
          </a:prstGeom>
          <a:noFill/>
        </p:spPr>
      </p:pic>
      <p:pic>
        <p:nvPicPr>
          <p:cNvPr id="48148" name="Picture 20"/>
          <p:cNvPicPr>
            <a:picLocks noChangeAspect="1" noChangeArrowheads="1"/>
          </p:cNvPicPr>
          <p:nvPr/>
        </p:nvPicPr>
        <p:blipFill>
          <a:blip r:embed="rId4"/>
          <a:srcRect/>
          <a:stretch>
            <a:fillRect/>
          </a:stretch>
        </p:blipFill>
        <p:spPr bwMode="auto">
          <a:xfrm>
            <a:off x="2268538" y="1123950"/>
            <a:ext cx="1524000" cy="1152525"/>
          </a:xfrm>
          <a:prstGeom prst="rect">
            <a:avLst/>
          </a:prstGeom>
          <a:noFill/>
          <a:ln w="12700">
            <a:noFill/>
            <a:miter lim="800000"/>
            <a:headEnd/>
            <a:tailEnd/>
          </a:ln>
          <a:effectLst/>
        </p:spPr>
      </p:pic>
      <p:sp>
        <p:nvSpPr>
          <p:cNvPr id="48151" name="AutoShape 23"/>
          <p:cNvSpPr>
            <a:spLocks noChangeArrowheads="1"/>
          </p:cNvSpPr>
          <p:nvPr/>
        </p:nvSpPr>
        <p:spPr bwMode="auto">
          <a:xfrm rot="-2959312">
            <a:off x="1774826" y="4305300"/>
            <a:ext cx="723900" cy="549275"/>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2" name="AutoShape 24"/>
          <p:cNvSpPr>
            <a:spLocks noChangeArrowheads="1"/>
          </p:cNvSpPr>
          <p:nvPr/>
        </p:nvSpPr>
        <p:spPr bwMode="auto">
          <a:xfrm rot="2645586">
            <a:off x="1692275" y="2420938"/>
            <a:ext cx="723900" cy="647700"/>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3" name="Rectangle 25"/>
          <p:cNvSpPr>
            <a:spLocks noChangeArrowheads="1"/>
          </p:cNvSpPr>
          <p:nvPr/>
        </p:nvSpPr>
        <p:spPr bwMode="auto">
          <a:xfrm>
            <a:off x="468313" y="1484313"/>
            <a:ext cx="1517650" cy="336550"/>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Tumor tissue </a:t>
            </a:r>
          </a:p>
        </p:txBody>
      </p:sp>
      <p:sp>
        <p:nvSpPr>
          <p:cNvPr id="48154" name="Rectangle 26"/>
          <p:cNvSpPr>
            <a:spLocks noChangeArrowheads="1"/>
          </p:cNvSpPr>
          <p:nvPr/>
        </p:nvSpPr>
        <p:spPr bwMode="auto">
          <a:xfrm>
            <a:off x="2332038" y="3213100"/>
            <a:ext cx="1593850" cy="703263"/>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Microarray </a:t>
            </a:r>
          </a:p>
          <a:p>
            <a:pPr algn="ctr" eaLnBrk="0" hangingPunct="0">
              <a:spcBef>
                <a:spcPct val="50000"/>
              </a:spcBef>
            </a:pPr>
            <a:r>
              <a:rPr lang="en-US" altLang="zh-CN" sz="1600" b="1"/>
              <a:t>preProcessing</a:t>
            </a:r>
          </a:p>
        </p:txBody>
      </p:sp>
      <p:sp>
        <p:nvSpPr>
          <p:cNvPr id="48155" name="Rectangle 27"/>
          <p:cNvSpPr>
            <a:spLocks noChangeArrowheads="1"/>
          </p:cNvSpPr>
          <p:nvPr/>
        </p:nvSpPr>
        <p:spPr bwMode="auto">
          <a:xfrm>
            <a:off x="395288" y="5075238"/>
            <a:ext cx="1323975" cy="703262"/>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Lymphoma </a:t>
            </a:r>
          </a:p>
          <a:p>
            <a:pPr algn="ctr" eaLnBrk="0" hangingPunct="0">
              <a:spcBef>
                <a:spcPct val="50000"/>
              </a:spcBef>
            </a:pPr>
            <a:r>
              <a:rPr lang="en-US" altLang="zh-CN" sz="1600" b="1"/>
              <a:t>prediction</a:t>
            </a:r>
          </a:p>
        </p:txBody>
      </p:sp>
      <p:pic>
        <p:nvPicPr>
          <p:cNvPr id="48156" name="Picture 28"/>
          <p:cNvPicPr>
            <a:picLocks noChangeAspect="1" noChangeArrowheads="1"/>
          </p:cNvPicPr>
          <p:nvPr/>
        </p:nvPicPr>
        <p:blipFill>
          <a:blip r:embed="rId5"/>
          <a:srcRect/>
          <a:stretch>
            <a:fillRect/>
          </a:stretch>
        </p:blipFill>
        <p:spPr bwMode="auto">
          <a:xfrm>
            <a:off x="2268538" y="4652963"/>
            <a:ext cx="1524000" cy="1524000"/>
          </a:xfrm>
          <a:prstGeom prst="rect">
            <a:avLst/>
          </a:prstGeom>
          <a:noFill/>
          <a:ln w="9525">
            <a:noFill/>
            <a:miter lim="800000"/>
            <a:headEnd/>
            <a:tailEnd/>
          </a:ln>
          <a:effectLst/>
        </p:spPr>
      </p:pic>
      <p:pic>
        <p:nvPicPr>
          <p:cNvPr id="48157" name="Picture 29"/>
          <p:cNvPicPr>
            <a:picLocks noChangeAspect="1" noChangeArrowheads="1"/>
          </p:cNvPicPr>
          <p:nvPr/>
        </p:nvPicPr>
        <p:blipFill>
          <a:blip r:embed="rId6"/>
          <a:srcRect/>
          <a:stretch>
            <a:fillRect/>
          </a:stretch>
        </p:blipFill>
        <p:spPr bwMode="auto">
          <a:xfrm>
            <a:off x="250825" y="3141663"/>
            <a:ext cx="1727200" cy="129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80975" y="87313"/>
            <a:ext cx="8761413" cy="511175"/>
          </a:xfrm>
        </p:spPr>
        <p:txBody>
          <a:bodyPr>
            <a:normAutofit fontScale="90000"/>
          </a:bodyPr>
          <a:lstStyle/>
          <a:p>
            <a:r>
              <a:rPr lang="en-US" altLang="zh-CN" sz="3400"/>
              <a:t>Lymphoma type prediction </a:t>
            </a:r>
          </a:p>
        </p:txBody>
      </p:sp>
      <p:sp>
        <p:nvSpPr>
          <p:cNvPr id="44041" name="Rectangle 9"/>
          <p:cNvSpPr>
            <a:spLocks noChangeArrowheads="1"/>
          </p:cNvSpPr>
          <p:nvPr/>
        </p:nvSpPr>
        <p:spPr bwMode="auto">
          <a:xfrm>
            <a:off x="468313" y="5568950"/>
            <a:ext cx="7920037" cy="1100138"/>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Acknowledgement: </a:t>
            </a:r>
          </a:p>
          <a:p>
            <a:pPr eaLnBrk="0" hangingPunct="0"/>
            <a:r>
              <a:rPr lang="en-US" altLang="zh-CN" sz="1600"/>
              <a:t>Juli Klemm, Xiaopeng Bian</a:t>
            </a:r>
            <a:r>
              <a:rPr lang="en-US" altLang="zh-CN"/>
              <a:t>, Rashmi Srinivasa </a:t>
            </a:r>
            <a:r>
              <a:rPr lang="en-US" altLang="zh-CN" sz="1600"/>
              <a:t>(</a:t>
            </a:r>
            <a:r>
              <a:rPr lang="en-US" altLang="zh-CN" sz="1600" b="1"/>
              <a:t>NCI</a:t>
            </a:r>
            <a:r>
              <a:rPr lang="en-US" altLang="zh-CN" sz="1600"/>
              <a:t>)</a:t>
            </a:r>
          </a:p>
          <a:p>
            <a:pPr eaLnBrk="0" hangingPunct="0"/>
            <a:r>
              <a:rPr lang="en-US" altLang="zh-CN" sz="1600"/>
              <a:t>Jared Nedzel (</a:t>
            </a:r>
            <a:r>
              <a:rPr lang="en-US" altLang="zh-CN" sz="1600" b="1"/>
              <a:t>MIT</a:t>
            </a:r>
            <a:r>
              <a:rPr lang="en-US" altLang="zh-CN" sz="1600"/>
              <a:t>)</a:t>
            </a:r>
          </a:p>
          <a:p>
            <a:pPr eaLnBrk="0" hangingPunct="0"/>
            <a:endParaRPr lang="en-US" altLang="zh-CN" sz="1600"/>
          </a:p>
        </p:txBody>
      </p:sp>
      <p:pic>
        <p:nvPicPr>
          <p:cNvPr id="44046" name="Picture 14"/>
          <p:cNvPicPr>
            <a:picLocks noChangeAspect="1" noChangeArrowheads="1"/>
          </p:cNvPicPr>
          <p:nvPr/>
        </p:nvPicPr>
        <p:blipFill>
          <a:blip r:embed="rId3"/>
          <a:srcRect/>
          <a:stretch>
            <a:fillRect/>
          </a:stretch>
        </p:blipFill>
        <p:spPr bwMode="auto">
          <a:xfrm>
            <a:off x="684213" y="1412875"/>
            <a:ext cx="3267075" cy="3584575"/>
          </a:xfrm>
          <a:prstGeom prst="rect">
            <a:avLst/>
          </a:prstGeom>
          <a:noFill/>
          <a:ln w="9525">
            <a:noFill/>
            <a:miter lim="800000"/>
            <a:headEnd/>
            <a:tailEnd/>
          </a:ln>
          <a:effectLst/>
        </p:spPr>
      </p:pic>
      <p:pic>
        <p:nvPicPr>
          <p:cNvPr id="44047" name="Picture 15"/>
          <p:cNvPicPr>
            <a:picLocks noChangeAspect="1" noChangeArrowheads="1"/>
          </p:cNvPicPr>
          <p:nvPr/>
        </p:nvPicPr>
        <p:blipFill>
          <a:blip r:embed="rId4"/>
          <a:srcRect/>
          <a:stretch>
            <a:fillRect/>
          </a:stretch>
        </p:blipFill>
        <p:spPr bwMode="auto">
          <a:xfrm>
            <a:off x="4643438" y="1700213"/>
            <a:ext cx="3910012" cy="4008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Integration of caGrid Portal and the Workflow services</a:t>
            </a:r>
          </a:p>
          <a:p>
            <a:pPr lvl="1"/>
            <a:r>
              <a:rPr lang="en-US" dirty="0" smtClean="0"/>
              <a:t>Users can discover, execute workflows from within the Portal</a:t>
            </a:r>
          </a:p>
          <a:p>
            <a:r>
              <a:rPr lang="en-US" dirty="0" smtClean="0"/>
              <a:t>Integration of Grid Security with Workflow services</a:t>
            </a:r>
          </a:p>
          <a:p>
            <a:pPr lvl="1"/>
            <a:r>
              <a:rPr lang="en-US" dirty="0" smtClean="0"/>
              <a:t>Including invoking Secure services,  Credential Delegation and Single </a:t>
            </a:r>
            <a:r>
              <a:rPr lang="en-US" smtClean="0"/>
              <a:t>Sign on</a:t>
            </a:r>
          </a:p>
          <a:p>
            <a:r>
              <a:rPr lang="en-US" dirty="0" smtClean="0"/>
              <a:t>Semantic Search ability for services </a:t>
            </a:r>
          </a:p>
          <a:p>
            <a:r>
              <a:rPr lang="en-US" dirty="0" smtClean="0"/>
              <a:t>Ability to invoke services that use Resource Pattern</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Portal slides here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srcRect/>
          <a:stretch>
            <a:fillRect/>
          </a:stretch>
        </p:blipFill>
        <p:spPr bwMode="auto">
          <a:xfrm>
            <a:off x="1902023" y="1386334"/>
            <a:ext cx="5357813" cy="5134570"/>
          </a:xfrm>
          <a:prstGeom prst="rect">
            <a:avLst/>
          </a:prstGeom>
          <a:noFill/>
          <a:ln w="12700" cap="flat">
            <a:noFill/>
            <a:miter lim="800000"/>
            <a:headEnd/>
            <a:tailEnd/>
          </a:ln>
        </p:spPr>
      </p:pic>
      <p:sp>
        <p:nvSpPr>
          <p:cNvPr id="16386" name="AutoShape 2"/>
          <p:cNvSpPr>
            <a:spLocks/>
          </p:cNvSpPr>
          <p:nvPr/>
        </p:nvSpPr>
        <p:spPr bwMode="auto">
          <a:xfrm>
            <a:off x="7358063" y="2044899"/>
            <a:ext cx="1419820" cy="651867"/>
          </a:xfrm>
          <a:custGeom>
            <a:avLst/>
            <a:gdLst>
              <a:gd name="T0" fmla="+- 0 10800 2730"/>
              <a:gd name="T1" fmla="*/ T0 w 18870"/>
              <a:gd name="T2" fmla="+- 0 10800 8007"/>
              <a:gd name="T3" fmla="*/ 10800 h 13593"/>
            </a:gdLst>
            <a:ahLst/>
            <a:cxnLst>
              <a:cxn ang="0">
                <a:pos x="T1" y="T3"/>
              </a:cxn>
            </a:cxnLst>
            <a:rect l="0" t="0" r="r" b="b"/>
            <a:pathLst>
              <a:path w="18870" h="13593">
                <a:moveTo>
                  <a:pt x="-2730" y="-8007"/>
                </a:moveTo>
                <a:lnTo>
                  <a:pt x="612" y="1245"/>
                </a:lnTo>
                <a:cubicBezTo>
                  <a:pt x="235" y="1904"/>
                  <a:pt x="0" y="2768"/>
                  <a:pt x="0" y="3724"/>
                </a:cubicBezTo>
                <a:lnTo>
                  <a:pt x="0" y="9869"/>
                </a:lnTo>
                <a:cubicBezTo>
                  <a:pt x="0" y="11926"/>
                  <a:pt x="1062" y="13593"/>
                  <a:pt x="2373" y="13593"/>
                </a:cubicBezTo>
                <a:lnTo>
                  <a:pt x="16496" y="13593"/>
                </a:lnTo>
                <a:cubicBezTo>
                  <a:pt x="17807" y="13593"/>
                  <a:pt x="18870" y="11926"/>
                  <a:pt x="18870" y="9869"/>
                </a:cubicBezTo>
                <a:lnTo>
                  <a:pt x="18870" y="3724"/>
                </a:lnTo>
                <a:cubicBezTo>
                  <a:pt x="18870" y="1667"/>
                  <a:pt x="17807" y="0"/>
                  <a:pt x="16496" y="0"/>
                </a:cubicBezTo>
                <a:lnTo>
                  <a:pt x="2373" y="0"/>
                </a:lnTo>
                <a:cubicBezTo>
                  <a:pt x="2080" y="0"/>
                  <a:pt x="1802" y="91"/>
                  <a:pt x="1543" y="244"/>
                </a:cubicBezTo>
                <a:lnTo>
                  <a:pt x="-2730" y="-8007"/>
                </a:lnTo>
                <a:close/>
                <a:moveTo>
                  <a:pt x="-2730" y="-8007"/>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Reorganizing </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Content</a:t>
            </a:r>
          </a:p>
        </p:txBody>
      </p:sp>
      <p:sp>
        <p:nvSpPr>
          <p:cNvPr id="16387" name="AutoShape 3"/>
          <p:cNvSpPr>
            <a:spLocks/>
          </p:cNvSpPr>
          <p:nvPr/>
        </p:nvSpPr>
        <p:spPr bwMode="auto">
          <a:xfrm>
            <a:off x="357188" y="1616274"/>
            <a:ext cx="1419820" cy="589359"/>
          </a:xfrm>
          <a:custGeom>
            <a:avLst/>
            <a:gdLst>
              <a:gd name="T0" fmla="*/ 10800 w 15470"/>
              <a:gd name="T1" fmla="*/ 10800 h 18046"/>
            </a:gdLst>
            <a:ahLst/>
            <a:cxnLst>
              <a:cxn ang="0">
                <a:pos x="T0" y="T1"/>
              </a:cxn>
            </a:cxnLst>
            <a:rect l="0" t="0" r="r" b="b"/>
            <a:pathLst>
              <a:path w="15470" h="18046">
                <a:moveTo>
                  <a:pt x="1946" y="0"/>
                </a:moveTo>
                <a:cubicBezTo>
                  <a:pt x="871" y="0"/>
                  <a:pt x="0" y="2448"/>
                  <a:pt x="0" y="5468"/>
                </a:cubicBezTo>
                <a:lnTo>
                  <a:pt x="0" y="12577"/>
                </a:lnTo>
                <a:cubicBezTo>
                  <a:pt x="0" y="15597"/>
                  <a:pt x="871" y="18046"/>
                  <a:pt x="1946" y="18046"/>
                </a:cubicBezTo>
                <a:lnTo>
                  <a:pt x="13524" y="18046"/>
                </a:lnTo>
                <a:cubicBezTo>
                  <a:pt x="14178" y="18046"/>
                  <a:pt x="14756" y="17137"/>
                  <a:pt x="15108" y="15747"/>
                </a:cubicBezTo>
                <a:lnTo>
                  <a:pt x="21600" y="21600"/>
                </a:lnTo>
                <a:lnTo>
                  <a:pt x="15443" y="13329"/>
                </a:lnTo>
                <a:cubicBezTo>
                  <a:pt x="15455" y="13081"/>
                  <a:pt x="15470" y="12835"/>
                  <a:pt x="15470" y="12577"/>
                </a:cubicBezTo>
                <a:lnTo>
                  <a:pt x="15470" y="5468"/>
                </a:lnTo>
                <a:cubicBezTo>
                  <a:pt x="15470" y="2448"/>
                  <a:pt x="14599" y="0"/>
                  <a:pt x="13524" y="0"/>
                </a:cubicBezTo>
                <a:lnTo>
                  <a:pt x="1946" y="0"/>
                </a:lnTo>
                <a:close/>
                <a:moveTo>
                  <a:pt x="1946"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Easier to Use</a:t>
            </a:r>
          </a:p>
        </p:txBody>
      </p:sp>
      <p:sp>
        <p:nvSpPr>
          <p:cNvPr id="16388" name="AutoShape 4"/>
          <p:cNvSpPr>
            <a:spLocks/>
          </p:cNvSpPr>
          <p:nvPr/>
        </p:nvSpPr>
        <p:spPr bwMode="auto">
          <a:xfrm>
            <a:off x="7349133" y="3509367"/>
            <a:ext cx="1419820" cy="651867"/>
          </a:xfrm>
          <a:custGeom>
            <a:avLst/>
            <a:gdLst>
              <a:gd name="T0" fmla="+- 0 10800 7408"/>
              <a:gd name="T1" fmla="*/ T0 w 14192"/>
              <a:gd name="T2" fmla="*/ 10800 h 17327"/>
            </a:gdLst>
            <a:ahLst/>
            <a:cxnLst>
              <a:cxn ang="0">
                <a:pos x="T1" y="T2"/>
              </a:cxn>
            </a:cxnLst>
            <a:rect l="0" t="0" r="r" b="b"/>
            <a:pathLst>
              <a:path w="14192" h="17327">
                <a:moveTo>
                  <a:pt x="1785" y="0"/>
                </a:moveTo>
                <a:cubicBezTo>
                  <a:pt x="799" y="0"/>
                  <a:pt x="0" y="2125"/>
                  <a:pt x="0" y="4747"/>
                </a:cubicBezTo>
                <a:lnTo>
                  <a:pt x="0" y="12580"/>
                </a:lnTo>
                <a:cubicBezTo>
                  <a:pt x="0" y="12763"/>
                  <a:pt x="12" y="12937"/>
                  <a:pt x="20" y="13114"/>
                </a:cubicBezTo>
                <a:lnTo>
                  <a:pt x="-7408" y="21600"/>
                </a:lnTo>
                <a:lnTo>
                  <a:pt x="304" y="15236"/>
                </a:lnTo>
                <a:cubicBezTo>
                  <a:pt x="625" y="16498"/>
                  <a:pt x="1169" y="17327"/>
                  <a:pt x="1785" y="17327"/>
                </a:cubicBezTo>
                <a:lnTo>
                  <a:pt x="12407" y="17327"/>
                </a:lnTo>
                <a:cubicBezTo>
                  <a:pt x="13393" y="17327"/>
                  <a:pt x="14192" y="15202"/>
                  <a:pt x="14192" y="12580"/>
                </a:cubicBezTo>
                <a:lnTo>
                  <a:pt x="14192" y="4747"/>
                </a:lnTo>
                <a:cubicBezTo>
                  <a:pt x="14192" y="2125"/>
                  <a:pt x="13393" y="0"/>
                  <a:pt x="12407" y="0"/>
                </a:cubicBezTo>
                <a:lnTo>
                  <a:pt x="1785" y="0"/>
                </a:lnTo>
                <a:close/>
                <a:moveTo>
                  <a:pt x="178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Community </a:t>
            </a:r>
            <a:r>
              <a:rPr lang="en-US" sz="1700" dirty="0" err="1">
                <a:solidFill>
                  <a:srgbClr val="FFFFFF"/>
                </a:solidFill>
                <a:effectLst>
                  <a:outerShdw blurRad="38100" dist="38100" dir="2700000" algn="tl">
                    <a:srgbClr val="000000"/>
                  </a:outerShdw>
                </a:effectLst>
                <a:ea typeface="Gill Sans" pitchFamily="-109" charset="0"/>
                <a:cs typeface="Gill Sans" pitchFamily="-109" charset="0"/>
              </a:rPr>
              <a:t>Portlets</a:t>
            </a:r>
            <a:endParaRPr lang="en-US" sz="1700" dirty="0">
              <a:solidFill>
                <a:srgbClr val="FFFFFF"/>
              </a:solidFill>
              <a:effectLst>
                <a:outerShdw blurRad="38100" dist="38100" dir="2700000" algn="tl">
                  <a:srgbClr val="000000"/>
                </a:outerShdw>
              </a:effectLst>
              <a:ea typeface="Gill Sans" pitchFamily="-109" charset="0"/>
              <a:cs typeface="Gill Sans" pitchFamily="-109" charset="0"/>
            </a:endParaRPr>
          </a:p>
        </p:txBody>
      </p:sp>
      <p:sp>
        <p:nvSpPr>
          <p:cNvPr id="16389" name="AutoShape 5"/>
          <p:cNvSpPr>
            <a:spLocks/>
          </p:cNvSpPr>
          <p:nvPr/>
        </p:nvSpPr>
        <p:spPr bwMode="auto">
          <a:xfrm>
            <a:off x="357188" y="4464844"/>
            <a:ext cx="1419820" cy="937617"/>
          </a:xfrm>
          <a:custGeom>
            <a:avLst/>
            <a:gdLst>
              <a:gd name="T0" fmla="*/ 10800 w 18076"/>
              <a:gd name="T1" fmla="*/ 10800 h 21600"/>
            </a:gdLst>
            <a:ahLst/>
            <a:cxnLst>
              <a:cxn ang="0">
                <a:pos x="T0" y="T1"/>
              </a:cxn>
            </a:cxnLst>
            <a:rect l="0" t="0" r="r" b="b"/>
            <a:pathLst>
              <a:path w="18076" h="21600">
                <a:moveTo>
                  <a:pt x="2274" y="0"/>
                </a:moveTo>
                <a:cubicBezTo>
                  <a:pt x="1018" y="0"/>
                  <a:pt x="0" y="1842"/>
                  <a:pt x="0" y="4114"/>
                </a:cubicBezTo>
                <a:lnTo>
                  <a:pt x="0" y="17486"/>
                </a:lnTo>
                <a:cubicBezTo>
                  <a:pt x="0" y="19758"/>
                  <a:pt x="1018" y="21600"/>
                  <a:pt x="2274" y="21600"/>
                </a:cubicBezTo>
                <a:lnTo>
                  <a:pt x="15802" y="21600"/>
                </a:lnTo>
                <a:cubicBezTo>
                  <a:pt x="16569" y="21600"/>
                  <a:pt x="17245" y="20910"/>
                  <a:pt x="17657" y="19858"/>
                </a:cubicBezTo>
                <a:lnTo>
                  <a:pt x="21600" y="21600"/>
                </a:lnTo>
                <a:lnTo>
                  <a:pt x="18047" y="18019"/>
                </a:lnTo>
                <a:cubicBezTo>
                  <a:pt x="18060" y="17843"/>
                  <a:pt x="18076" y="17668"/>
                  <a:pt x="18076" y="17486"/>
                </a:cubicBezTo>
                <a:lnTo>
                  <a:pt x="18076" y="4114"/>
                </a:lnTo>
                <a:cubicBezTo>
                  <a:pt x="18076" y="1842"/>
                  <a:pt x="17058" y="0"/>
                  <a:pt x="15802" y="0"/>
                </a:cubicBezTo>
                <a:lnTo>
                  <a:pt x="2274" y="0"/>
                </a:lnTo>
                <a:close/>
                <a:moveTo>
                  <a:pt x="227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User-Contributed</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Knowledge</a:t>
            </a:r>
          </a:p>
        </p:txBody>
      </p:sp>
      <p:sp>
        <p:nvSpPr>
          <p:cNvPr id="16390" name="Rectangle 6"/>
          <p:cNvSpPr>
            <a:spLocks noChangeArrowheads="1"/>
          </p:cNvSpPr>
          <p:nvPr>
            <p:ph type="title"/>
          </p:nvPr>
        </p:nvSpPr>
        <p:spPr>
          <a:xfrm>
            <a:off x="821531" y="375047"/>
            <a:ext cx="7358063" cy="660797"/>
          </a:xfrm>
          <a:ln/>
        </p:spPr>
        <p:txBody>
          <a:bodyPr anchor="b"/>
          <a:lstStyle/>
          <a:p>
            <a:r>
              <a:rPr lang="en-US" sz="3600" dirty="0"/>
              <a:t>Easier to Use, Researcher-Focused</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1165324" y="1241227"/>
            <a:ext cx="3456906" cy="3161109"/>
          </a:xfrm>
          <a:prstGeom prst="rect">
            <a:avLst/>
          </a:prstGeom>
          <a:noFill/>
          <a:ln w="12700" cap="flat">
            <a:noFill/>
            <a:miter lim="800000"/>
            <a:headEnd/>
            <a:tailEnd/>
          </a:ln>
          <a:effectLst>
            <a:outerShdw blurRad="76200" dist="12699" dir="5400000" algn="ctr" rotWithShape="0">
              <a:schemeClr val="bg2">
                <a:alpha val="74998"/>
              </a:schemeClr>
            </a:outerShdw>
          </a:effectLst>
        </p:spPr>
      </p:pic>
      <p:pic>
        <p:nvPicPr>
          <p:cNvPr id="19458" name="Picture 2"/>
          <p:cNvPicPr>
            <a:picLocks noChangeAspect="1" noChangeArrowheads="1"/>
          </p:cNvPicPr>
          <p:nvPr/>
        </p:nvPicPr>
        <p:blipFill>
          <a:blip r:embed="rId4"/>
          <a:srcRect/>
          <a:stretch>
            <a:fillRect/>
          </a:stretch>
        </p:blipFill>
        <p:spPr bwMode="auto">
          <a:xfrm>
            <a:off x="5393531" y="2461246"/>
            <a:ext cx="3455789" cy="3262684"/>
          </a:xfrm>
          <a:prstGeom prst="rect">
            <a:avLst/>
          </a:prstGeom>
          <a:noFill/>
          <a:ln w="9525" cap="flat">
            <a:noFill/>
            <a:round/>
            <a:headEnd/>
            <a:tailEnd/>
          </a:ln>
          <a:effectLst>
            <a:outerShdw blurRad="76200" dist="12699" dir="5400000" algn="ctr" rotWithShape="0">
              <a:schemeClr val="bg2">
                <a:alpha val="74998"/>
              </a:schemeClr>
            </a:outerShdw>
          </a:effectLst>
        </p:spPr>
      </p:pic>
      <p:sp>
        <p:nvSpPr>
          <p:cNvPr id="19459" name="AutoShape 3"/>
          <p:cNvSpPr>
            <a:spLocks/>
          </p:cNvSpPr>
          <p:nvPr/>
        </p:nvSpPr>
        <p:spPr bwMode="auto">
          <a:xfrm>
            <a:off x="258961" y="2848570"/>
            <a:ext cx="1482328" cy="634008"/>
          </a:xfrm>
          <a:custGeom>
            <a:avLst/>
            <a:gdLst>
              <a:gd name="T0" fmla="*/ 10800 w 21600"/>
              <a:gd name="T1" fmla="+- 0 10800 8379"/>
              <a:gd name="T2" fmla="*/ 10800 h 13221"/>
            </a:gdLst>
            <a:ahLst/>
            <a:cxnLst>
              <a:cxn ang="0">
                <a:pos x="T0" y="T2"/>
              </a:cxn>
            </a:cxnLst>
            <a:rect l="0" t="0" r="r" b="b"/>
            <a:pathLst>
              <a:path w="21600" h="13221">
                <a:moveTo>
                  <a:pt x="20949" y="-8379"/>
                </a:moveTo>
                <a:lnTo>
                  <a:pt x="18766" y="0"/>
                </a:lnTo>
                <a:lnTo>
                  <a:pt x="2602" y="0"/>
                </a:lnTo>
                <a:cubicBezTo>
                  <a:pt x="1165" y="0"/>
                  <a:pt x="0" y="1668"/>
                  <a:pt x="0" y="3724"/>
                </a:cubicBezTo>
                <a:lnTo>
                  <a:pt x="0" y="9497"/>
                </a:lnTo>
                <a:cubicBezTo>
                  <a:pt x="0" y="11554"/>
                  <a:pt x="1165" y="13221"/>
                  <a:pt x="2602" y="13221"/>
                </a:cubicBezTo>
                <a:lnTo>
                  <a:pt x="18998" y="13221"/>
                </a:lnTo>
                <a:cubicBezTo>
                  <a:pt x="20435" y="13221"/>
                  <a:pt x="21600" y="11554"/>
                  <a:pt x="21600" y="9497"/>
                </a:cubicBezTo>
                <a:lnTo>
                  <a:pt x="21600" y="3724"/>
                </a:lnTo>
                <a:cubicBezTo>
                  <a:pt x="21600" y="2375"/>
                  <a:pt x="21095" y="1201"/>
                  <a:pt x="20344" y="547"/>
                </a:cubicBezTo>
                <a:lnTo>
                  <a:pt x="20949" y="-8379"/>
                </a:lnTo>
                <a:close/>
                <a:moveTo>
                  <a:pt x="20949" y="-8379"/>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Browse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Category</a:t>
            </a:r>
          </a:p>
        </p:txBody>
      </p:sp>
      <p:sp>
        <p:nvSpPr>
          <p:cNvPr id="19460" name="AutoShape 4"/>
          <p:cNvSpPr>
            <a:spLocks/>
          </p:cNvSpPr>
          <p:nvPr/>
        </p:nvSpPr>
        <p:spPr bwMode="auto">
          <a:xfrm>
            <a:off x="5098852" y="1241227"/>
            <a:ext cx="1482328" cy="625078"/>
          </a:xfrm>
          <a:custGeom>
            <a:avLst/>
            <a:gdLst>
              <a:gd name="T0" fmla="+- 0 10800 5804"/>
              <a:gd name="T1" fmla="*/ T0 w 15796"/>
              <a:gd name="T2" fmla="*/ 10800 h 21600"/>
            </a:gdLst>
            <a:ahLst/>
            <a:cxnLst>
              <a:cxn ang="0">
                <a:pos x="T1" y="T2"/>
              </a:cxn>
            </a:cxnLst>
            <a:rect l="0" t="0" r="r" b="b"/>
            <a:pathLst>
              <a:path w="15796" h="21600">
                <a:moveTo>
                  <a:pt x="1903" y="0"/>
                </a:moveTo>
                <a:cubicBezTo>
                  <a:pt x="852" y="0"/>
                  <a:pt x="0" y="2763"/>
                  <a:pt x="0" y="6171"/>
                </a:cubicBezTo>
                <a:lnTo>
                  <a:pt x="0" y="6258"/>
                </a:lnTo>
                <a:lnTo>
                  <a:pt x="-5804" y="7714"/>
                </a:lnTo>
                <a:lnTo>
                  <a:pt x="0" y="9170"/>
                </a:lnTo>
                <a:lnTo>
                  <a:pt x="0" y="15429"/>
                </a:lnTo>
                <a:cubicBezTo>
                  <a:pt x="0" y="18837"/>
                  <a:pt x="852" y="21600"/>
                  <a:pt x="1903" y="21600"/>
                </a:cubicBezTo>
                <a:lnTo>
                  <a:pt x="13893" y="21600"/>
                </a:lnTo>
                <a:cubicBezTo>
                  <a:pt x="14944" y="21600"/>
                  <a:pt x="15796" y="18837"/>
                  <a:pt x="15796" y="15429"/>
                </a:cubicBezTo>
                <a:lnTo>
                  <a:pt x="15796" y="6171"/>
                </a:lnTo>
                <a:cubicBezTo>
                  <a:pt x="15796" y="2763"/>
                  <a:pt x="14944" y="0"/>
                  <a:pt x="13893" y="0"/>
                </a:cubicBezTo>
                <a:lnTo>
                  <a:pt x="1903" y="0"/>
                </a:lnTo>
                <a:close/>
                <a:moveTo>
                  <a:pt x="1903"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Keyword</a:t>
            </a:r>
          </a:p>
        </p:txBody>
      </p:sp>
      <p:sp>
        <p:nvSpPr>
          <p:cNvPr id="19461" name="AutoShape 5"/>
          <p:cNvSpPr>
            <a:spLocks/>
          </p:cNvSpPr>
          <p:nvPr/>
        </p:nvSpPr>
        <p:spPr bwMode="auto">
          <a:xfrm>
            <a:off x="7384852" y="1696641"/>
            <a:ext cx="1482328" cy="625078"/>
          </a:xfrm>
          <a:custGeom>
            <a:avLst/>
            <a:gdLst>
              <a:gd name="T0" fmla="+- 0 10800 6211"/>
              <a:gd name="T1" fmla="*/ T0 w 15389"/>
              <a:gd name="T2" fmla="*/ 10800 h 10500"/>
            </a:gdLst>
            <a:ahLst/>
            <a:cxnLst>
              <a:cxn ang="0">
                <a:pos x="T1" y="T2"/>
              </a:cxn>
            </a:cxnLst>
            <a:rect l="0" t="0" r="r" b="b"/>
            <a:pathLst>
              <a:path w="15389" h="10500">
                <a:moveTo>
                  <a:pt x="1854" y="0"/>
                </a:moveTo>
                <a:cubicBezTo>
                  <a:pt x="830" y="0"/>
                  <a:pt x="0" y="1343"/>
                  <a:pt x="0" y="3000"/>
                </a:cubicBezTo>
                <a:lnTo>
                  <a:pt x="0" y="7500"/>
                </a:lnTo>
                <a:cubicBezTo>
                  <a:pt x="0" y="8112"/>
                  <a:pt x="113" y="8680"/>
                  <a:pt x="307" y="9155"/>
                </a:cubicBezTo>
                <a:lnTo>
                  <a:pt x="-6211" y="21600"/>
                </a:lnTo>
                <a:lnTo>
                  <a:pt x="959" y="10111"/>
                </a:lnTo>
                <a:cubicBezTo>
                  <a:pt x="1226" y="10351"/>
                  <a:pt x="1528" y="10500"/>
                  <a:pt x="1854" y="10500"/>
                </a:cubicBezTo>
                <a:lnTo>
                  <a:pt x="13535" y="10500"/>
                </a:lnTo>
                <a:cubicBezTo>
                  <a:pt x="14559" y="10500"/>
                  <a:pt x="15389" y="9157"/>
                  <a:pt x="15389" y="7500"/>
                </a:cubicBezTo>
                <a:lnTo>
                  <a:pt x="15389" y="3000"/>
                </a:lnTo>
                <a:cubicBezTo>
                  <a:pt x="15389" y="1343"/>
                  <a:pt x="14559" y="0"/>
                  <a:pt x="13535" y="0"/>
                </a:cubicBezTo>
                <a:lnTo>
                  <a:pt x="1854" y="0"/>
                </a:lnTo>
                <a:close/>
                <a:moveTo>
                  <a:pt x="185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Share Useful</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Queries</a:t>
            </a:r>
          </a:p>
        </p:txBody>
      </p:sp>
      <p:sp>
        <p:nvSpPr>
          <p:cNvPr id="19462" name="AutoShape 6"/>
          <p:cNvSpPr>
            <a:spLocks/>
          </p:cNvSpPr>
          <p:nvPr/>
        </p:nvSpPr>
        <p:spPr bwMode="auto">
          <a:xfrm>
            <a:off x="3616524" y="4527352"/>
            <a:ext cx="1482328" cy="625078"/>
          </a:xfrm>
          <a:custGeom>
            <a:avLst/>
            <a:gdLst>
              <a:gd name="T0" fmla="*/ 10800 w 17322"/>
              <a:gd name="T1" fmla="*/ 10800 h 21600"/>
            </a:gdLst>
            <a:ahLst/>
            <a:cxnLst>
              <a:cxn ang="0">
                <a:pos x="T0" y="T1"/>
              </a:cxn>
            </a:cxnLst>
            <a:rect l="0" t="0" r="r" b="b"/>
            <a:pathLst>
              <a:path w="17322" h="21600">
                <a:moveTo>
                  <a:pt x="2087" y="0"/>
                </a:moveTo>
                <a:cubicBezTo>
                  <a:pt x="934" y="0"/>
                  <a:pt x="0" y="2763"/>
                  <a:pt x="0" y="6171"/>
                </a:cubicBezTo>
                <a:lnTo>
                  <a:pt x="0" y="15429"/>
                </a:lnTo>
                <a:cubicBezTo>
                  <a:pt x="0" y="18837"/>
                  <a:pt x="934" y="21600"/>
                  <a:pt x="2087" y="21600"/>
                </a:cubicBezTo>
                <a:lnTo>
                  <a:pt x="15235" y="21600"/>
                </a:lnTo>
                <a:cubicBezTo>
                  <a:pt x="16387" y="21600"/>
                  <a:pt x="17322" y="18837"/>
                  <a:pt x="17322" y="15429"/>
                </a:cubicBezTo>
                <a:lnTo>
                  <a:pt x="17322" y="6171"/>
                </a:lnTo>
                <a:cubicBezTo>
                  <a:pt x="17322" y="6046"/>
                  <a:pt x="17311" y="5929"/>
                  <a:pt x="17309" y="5805"/>
                </a:cubicBezTo>
                <a:lnTo>
                  <a:pt x="21600" y="309"/>
                </a:lnTo>
                <a:lnTo>
                  <a:pt x="17015" y="2989"/>
                </a:lnTo>
                <a:cubicBezTo>
                  <a:pt x="16649" y="1204"/>
                  <a:pt x="15992" y="0"/>
                  <a:pt x="15235" y="0"/>
                </a:cubicBezTo>
                <a:lnTo>
                  <a:pt x="2087" y="0"/>
                </a:lnTo>
                <a:close/>
                <a:moveTo>
                  <a:pt x="2087"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Live</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Data Sources</a:t>
            </a:r>
          </a:p>
        </p:txBody>
      </p:sp>
      <p:sp>
        <p:nvSpPr>
          <p:cNvPr id="19463" name="Rectangle 7"/>
          <p:cNvSpPr>
            <a:spLocks noChangeArrowheads="1"/>
          </p:cNvSpPr>
          <p:nvPr>
            <p:ph type="title"/>
          </p:nvPr>
        </p:nvSpPr>
        <p:spPr>
          <a:xfrm>
            <a:off x="821531" y="375047"/>
            <a:ext cx="7358063" cy="660797"/>
          </a:xfrm>
          <a:ln/>
        </p:spPr>
        <p:txBody>
          <a:bodyPr anchor="b"/>
          <a:lstStyle/>
          <a:p>
            <a:r>
              <a:rPr lang="en-US" sz="3600" dirty="0"/>
              <a:t>Browsing, Searching, Contributing</a:t>
            </a:r>
          </a:p>
        </p:txBody>
      </p:sp>
      <p:pic>
        <p:nvPicPr>
          <p:cNvPr id="19464" name="Picture 8"/>
          <p:cNvPicPr>
            <a:picLocks noChangeAspect="1" noChangeArrowheads="1"/>
          </p:cNvPicPr>
          <p:nvPr/>
        </p:nvPicPr>
        <p:blipFill>
          <a:blip r:embed="rId5"/>
          <a:srcRect/>
          <a:stretch>
            <a:fillRect/>
          </a:stretch>
        </p:blipFill>
        <p:spPr bwMode="auto">
          <a:xfrm>
            <a:off x="464344" y="4506144"/>
            <a:ext cx="2681139" cy="1660922"/>
          </a:xfrm>
          <a:prstGeom prst="rect">
            <a:avLst/>
          </a:prstGeom>
          <a:noFill/>
          <a:ln w="25400" cap="flat">
            <a:noFill/>
            <a:miter lim="800000"/>
            <a:headEnd/>
            <a:tailEnd/>
          </a:ln>
          <a:effectLst>
            <a:outerShdw blurRad="76200" dist="12699" dir="5400000" algn="ctr" rotWithShape="0">
              <a:schemeClr val="bg2">
                <a:alpha val="74998"/>
              </a:schemeClr>
            </a:outerShdw>
          </a:effectLst>
        </p:spPr>
      </p:pic>
      <p:sp>
        <p:nvSpPr>
          <p:cNvPr id="19465" name="AutoShape 9"/>
          <p:cNvSpPr>
            <a:spLocks/>
          </p:cNvSpPr>
          <p:nvPr/>
        </p:nvSpPr>
        <p:spPr bwMode="auto">
          <a:xfrm>
            <a:off x="3482578" y="3241477"/>
            <a:ext cx="1482328" cy="625078"/>
          </a:xfrm>
          <a:custGeom>
            <a:avLst/>
            <a:gdLst>
              <a:gd name="T0" fmla="*/ 10800 w 11992"/>
              <a:gd name="T1" fmla="*/ 10800 h 21600"/>
            </a:gdLst>
            <a:ahLst/>
            <a:cxnLst>
              <a:cxn ang="0">
                <a:pos x="T0" y="T1"/>
              </a:cxn>
            </a:cxnLst>
            <a:rect l="0" t="0" r="r" b="b"/>
            <a:pathLst>
              <a:path w="11992" h="21600">
                <a:moveTo>
                  <a:pt x="1445" y="0"/>
                </a:moveTo>
                <a:cubicBezTo>
                  <a:pt x="647" y="0"/>
                  <a:pt x="0" y="2763"/>
                  <a:pt x="0" y="6171"/>
                </a:cubicBezTo>
                <a:lnTo>
                  <a:pt x="0" y="15429"/>
                </a:lnTo>
                <a:cubicBezTo>
                  <a:pt x="0" y="18837"/>
                  <a:pt x="647" y="21600"/>
                  <a:pt x="1445" y="21600"/>
                </a:cubicBezTo>
                <a:lnTo>
                  <a:pt x="10547" y="21600"/>
                </a:lnTo>
                <a:cubicBezTo>
                  <a:pt x="11345" y="21600"/>
                  <a:pt x="11992" y="18837"/>
                  <a:pt x="11992" y="15429"/>
                </a:cubicBezTo>
                <a:lnTo>
                  <a:pt x="11992" y="7338"/>
                </a:lnTo>
                <a:lnTo>
                  <a:pt x="21600" y="4011"/>
                </a:lnTo>
                <a:lnTo>
                  <a:pt x="11927" y="4445"/>
                </a:lnTo>
                <a:cubicBezTo>
                  <a:pt x="11751" y="1884"/>
                  <a:pt x="11204" y="0"/>
                  <a:pt x="10547" y="0"/>
                </a:cubicBezTo>
                <a:lnTo>
                  <a:pt x="1445" y="0"/>
                </a:lnTo>
                <a:close/>
                <a:moveTo>
                  <a:pt x="144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Ratings,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Comments</a:t>
            </a:r>
          </a:p>
        </p:txBody>
      </p:sp>
      <p:sp>
        <p:nvSpPr>
          <p:cNvPr id="19466" name="AutoShape 10"/>
          <p:cNvSpPr>
            <a:spLocks/>
          </p:cNvSpPr>
          <p:nvPr/>
        </p:nvSpPr>
        <p:spPr bwMode="auto">
          <a:xfrm>
            <a:off x="3518297" y="5402461"/>
            <a:ext cx="1544836" cy="625078"/>
          </a:xfrm>
          <a:custGeom>
            <a:avLst/>
            <a:gdLst>
              <a:gd name="T0" fmla="+- 0 10800 6888"/>
              <a:gd name="T1" fmla="*/ T0 w 14712"/>
              <a:gd name="T2" fmla="+- 0 10800 1705"/>
              <a:gd name="T3" fmla="*/ 10800 h 19895"/>
            </a:gdLst>
            <a:ahLst/>
            <a:cxnLst>
              <a:cxn ang="0">
                <a:pos x="T1" y="T3"/>
              </a:cxn>
            </a:cxnLst>
            <a:rect l="0" t="0" r="r" b="b"/>
            <a:pathLst>
              <a:path w="14712" h="19895">
                <a:moveTo>
                  <a:pt x="-6888" y="-1705"/>
                </a:moveTo>
                <a:lnTo>
                  <a:pt x="3" y="5613"/>
                </a:lnTo>
                <a:cubicBezTo>
                  <a:pt x="3" y="5638"/>
                  <a:pt x="0" y="5660"/>
                  <a:pt x="0" y="5684"/>
                </a:cubicBezTo>
                <a:lnTo>
                  <a:pt x="0" y="14211"/>
                </a:lnTo>
                <a:cubicBezTo>
                  <a:pt x="0" y="17350"/>
                  <a:pt x="762" y="19895"/>
                  <a:pt x="1701" y="19895"/>
                </a:cubicBezTo>
                <a:lnTo>
                  <a:pt x="13011" y="19895"/>
                </a:lnTo>
                <a:cubicBezTo>
                  <a:pt x="13951" y="19895"/>
                  <a:pt x="14712" y="17350"/>
                  <a:pt x="14712" y="14211"/>
                </a:cubicBezTo>
                <a:lnTo>
                  <a:pt x="14712" y="5684"/>
                </a:lnTo>
                <a:cubicBezTo>
                  <a:pt x="14712" y="2545"/>
                  <a:pt x="13951" y="0"/>
                  <a:pt x="13011" y="0"/>
                </a:cubicBezTo>
                <a:lnTo>
                  <a:pt x="1701" y="0"/>
                </a:lnTo>
                <a:cubicBezTo>
                  <a:pt x="1054" y="0"/>
                  <a:pt x="498" y="1224"/>
                  <a:pt x="210" y="3002"/>
                </a:cubicBezTo>
                <a:lnTo>
                  <a:pt x="-6888" y="-1705"/>
                </a:lnTo>
                <a:close/>
                <a:moveTo>
                  <a:pt x="-6888" y="-1705"/>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Links,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Relationships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What’s coming?</a:t>
            </a:r>
            <a:endParaRPr lang="en-US" dirty="0"/>
          </a:p>
        </p:txBody>
      </p:sp>
      <p:sp>
        <p:nvSpPr>
          <p:cNvPr id="21506" name="Rectangle 2"/>
          <p:cNvSpPr>
            <a:spLocks noChangeArrowheads="1"/>
          </p:cNvSpPr>
          <p:nvPr>
            <p:ph type="body" idx="1"/>
          </p:nvPr>
        </p:nvSpPr>
        <p:spPr/>
        <p:txBody>
          <a:bodyPr/>
          <a:lstStyle/>
          <a:p>
            <a:r>
              <a:rPr lang="en-US" sz="2000" dirty="0" smtClean="0"/>
              <a:t>Search Templates: </a:t>
            </a:r>
            <a:r>
              <a:rPr lang="en-US" sz="2000" dirty="0" smtClean="0">
                <a:sym typeface="Lucida Grande" pitchFamily="-109" charset="0"/>
              </a:rPr>
              <a:t>Shared queries provide simple drop-downs for customizing the search, e.g. selecting lung cancer vs. breast cancer.</a:t>
            </a:r>
            <a:endParaRPr lang="en-US" sz="2000" dirty="0" smtClean="0"/>
          </a:p>
          <a:p>
            <a:r>
              <a:rPr lang="en-US" sz="2000" dirty="0" smtClean="0"/>
              <a:t>Indexed Data Search: </a:t>
            </a:r>
            <a:r>
              <a:rPr lang="en-US" sz="2000" dirty="0" smtClean="0">
                <a:sym typeface="Lucida Grande" pitchFamily="-109" charset="0"/>
              </a:rPr>
              <a:t>Uses high-performance text search engine, to index both metadata and data. Users have option to search indexed data cache as alternative to distributed queries. The indexed data cache created and maintained by providing users the choice to add results to the cache.</a:t>
            </a:r>
            <a:endParaRPr lang="en-US" sz="2000" dirty="0" smtClean="0"/>
          </a:p>
          <a:p>
            <a:r>
              <a:rPr lang="en-US" sz="2000" dirty="0" smtClean="0"/>
              <a:t>Credential Management: </a:t>
            </a:r>
            <a:r>
              <a:rPr lang="en-US" sz="2000" dirty="0" smtClean="0">
                <a:sym typeface="Lucida Grande" pitchFamily="-109" charset="0"/>
              </a:rPr>
              <a:t>Manage grid credentials within portal </a:t>
            </a:r>
            <a:endParaRPr lang="en-US" sz="2000" dirty="0" smtClean="0"/>
          </a:p>
          <a:p>
            <a:r>
              <a:rPr lang="en-US" sz="2000" dirty="0" smtClean="0"/>
              <a:t>More Community </a:t>
            </a:r>
            <a:r>
              <a:rPr lang="en-US" sz="2000" dirty="0" err="1" smtClean="0"/>
              <a:t>Portlets</a:t>
            </a:r>
            <a:r>
              <a:rPr lang="en-US" sz="2000" dirty="0" smtClean="0"/>
              <a:t>: </a:t>
            </a:r>
            <a:r>
              <a:rPr lang="en-US" sz="2000" dirty="0" smtClean="0">
                <a:sym typeface="Lucida Grande" pitchFamily="-109" charset="0"/>
              </a:rPr>
              <a:t>CTMS Reporting, Taverna Workflow</a:t>
            </a:r>
            <a:endParaRPr lang="en-US" sz="2000" dirty="0" smtClean="0"/>
          </a:p>
          <a:p>
            <a:r>
              <a:rPr lang="en-US" sz="2000" dirty="0" smtClean="0"/>
              <a:t>Community Spaces: </a:t>
            </a:r>
            <a:r>
              <a:rPr lang="en-US" sz="2000" dirty="0" smtClean="0">
                <a:sym typeface="Lucida Grande" pitchFamily="-109" charset="0"/>
              </a:rPr>
              <a:t>Customizable collaboration space in portal</a:t>
            </a:r>
            <a:endParaRPr lang="en-US" sz="2000" dirty="0" smtClean="0"/>
          </a:p>
          <a:p>
            <a:r>
              <a:rPr lang="en-US" sz="2000" dirty="0" smtClean="0"/>
              <a:t>For more details: </a:t>
            </a:r>
            <a:r>
              <a:rPr lang="en-US" sz="2000" dirty="0" smtClean="0">
                <a:sym typeface="Lucida Grande" pitchFamily="-109" charset="0"/>
              </a:rPr>
              <a:t>Portal poster, Portal demo movie in KC booth</a:t>
            </a:r>
            <a:endParaRPr lang="en-US" sz="2000" dirty="0">
              <a:sym typeface="Lucida Grande" pitchFamily="-109"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Driving needs:</a:t>
            </a:r>
            <a:br>
              <a:rPr lang="en-US"/>
            </a:br>
            <a:r>
              <a:rPr lang="en-US"/>
              <a:t>cancer Biomedical Informatics Grid</a:t>
            </a:r>
          </a:p>
        </p:txBody>
      </p:sp>
      <p:sp>
        <p:nvSpPr>
          <p:cNvPr id="18435" name="Content Placeholder 2"/>
          <p:cNvSpPr>
            <a:spLocks noGrp="1"/>
          </p:cNvSpPr>
          <p:nvPr>
            <p:ph idx="1"/>
          </p:nvPr>
        </p:nvSpPr>
        <p:spPr/>
        <p:txBody>
          <a:bodyPr/>
          <a:lstStyle/>
          <a:p>
            <a:pPr eaLnBrk="1" hangingPunct="1"/>
            <a:r>
              <a:rPr lang="en-US" sz="2400" b="0" dirty="0"/>
              <a:t>A multitude </a:t>
            </a:r>
            <a:r>
              <a:rPr lang="en-US" sz="2400" b="0" dirty="0" smtClean="0"/>
              <a:t>of</a:t>
            </a:r>
            <a:r>
              <a:rPr lang="en-US" sz="2400" dirty="0" smtClean="0"/>
              <a:t> “legacy” information systems</a:t>
            </a:r>
            <a:r>
              <a:rPr lang="en-US" sz="2400" b="0" dirty="0" smtClean="0"/>
              <a:t>, </a:t>
            </a:r>
            <a:r>
              <a:rPr lang="en-US" sz="2400" b="0" dirty="0"/>
              <a:t>most of which cannot be readily shared between institutions</a:t>
            </a:r>
          </a:p>
          <a:p>
            <a:pPr eaLnBrk="1" hangingPunct="1"/>
            <a:r>
              <a:rPr lang="en-US" sz="2400" b="0" dirty="0"/>
              <a:t>An </a:t>
            </a:r>
            <a:r>
              <a:rPr lang="en-US" sz="2400" dirty="0"/>
              <a:t>absence of tools </a:t>
            </a:r>
            <a:r>
              <a:rPr lang="en-US" sz="2400" b="0" dirty="0"/>
              <a:t>to connect different databases</a:t>
            </a:r>
          </a:p>
          <a:p>
            <a:pPr eaLnBrk="1" hangingPunct="1"/>
            <a:r>
              <a:rPr lang="en-US" sz="2400" b="0" dirty="0"/>
              <a:t>An </a:t>
            </a:r>
            <a:r>
              <a:rPr lang="en-US" sz="2400" dirty="0"/>
              <a:t>absence of common data formats</a:t>
            </a:r>
          </a:p>
          <a:p>
            <a:pPr eaLnBrk="1" hangingPunct="1"/>
            <a:r>
              <a:rPr lang="en-US" sz="2400" b="0" dirty="0"/>
              <a:t>A huge and </a:t>
            </a:r>
            <a:r>
              <a:rPr lang="en-US" sz="2400" dirty="0"/>
              <a:t>growing volume of data </a:t>
            </a:r>
            <a:r>
              <a:rPr lang="en-US" sz="2400" b="0" dirty="0"/>
              <a:t>must be collected, analyzed, and made accessible</a:t>
            </a:r>
          </a:p>
          <a:p>
            <a:pPr eaLnBrk="1" hangingPunct="1"/>
            <a:r>
              <a:rPr lang="en-US" sz="2400" dirty="0"/>
              <a:t>Few common vocabularies</a:t>
            </a:r>
            <a:r>
              <a:rPr lang="en-US" sz="2400" b="0" dirty="0"/>
              <a:t>, making it difficult, if not impossible, to interlink diverse research and clinical results</a:t>
            </a:r>
          </a:p>
          <a:p>
            <a:pPr eaLnBrk="1" hangingPunct="1"/>
            <a:r>
              <a:rPr lang="en-US" sz="2400" b="0" dirty="0"/>
              <a:t>Difficulty in </a:t>
            </a:r>
            <a:r>
              <a:rPr lang="en-US" sz="2400" dirty="0"/>
              <a:t>identifying and accessing</a:t>
            </a:r>
            <a:r>
              <a:rPr lang="en-US" sz="2400" b="0" dirty="0"/>
              <a:t> available resources</a:t>
            </a:r>
          </a:p>
          <a:p>
            <a:pPr eaLnBrk="1" hangingPunct="1"/>
            <a:r>
              <a:rPr lang="en-US" sz="2400" b="0" dirty="0"/>
              <a:t>An </a:t>
            </a:r>
            <a:r>
              <a:rPr lang="en-US" sz="2400" dirty="0"/>
              <a:t>absence of information infrastructure </a:t>
            </a:r>
            <a:r>
              <a:rPr lang="en-US" sz="2400" b="0" dirty="0"/>
              <a:t>to share data within an institution, or among different institutions</a:t>
            </a:r>
          </a:p>
          <a:p>
            <a:pPr eaLnBrk="1" hangingPunct="1"/>
            <a:endParaRPr lang="en-US" sz="2400" b="0" dirty="0"/>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caGrid Quality Dashboard</a:t>
            </a:r>
          </a:p>
        </p:txBody>
      </p:sp>
      <p:pic>
        <p:nvPicPr>
          <p:cNvPr id="34819" name="Content Placeholder 5" descr="Image33.png"/>
          <p:cNvPicPr>
            <a:picLocks noGrp="1" noChangeAspect="1"/>
          </p:cNvPicPr>
          <p:nvPr>
            <p:ph sz="half" idx="1"/>
          </p:nvPr>
        </p:nvPicPr>
        <p:blipFill>
          <a:blip r:embed="rId2"/>
          <a:srcRect t="-36845" b="-36845"/>
          <a:stretch>
            <a:fillRect/>
          </a:stretch>
        </p:blipFill>
        <p:spPr/>
      </p:pic>
      <p:sp>
        <p:nvSpPr>
          <p:cNvPr id="34820" name="Content Placeholder 4"/>
          <p:cNvSpPr>
            <a:spLocks noGrp="1"/>
          </p:cNvSpPr>
          <p:nvPr>
            <p:ph sz="half" idx="2"/>
          </p:nvPr>
        </p:nvSpPr>
        <p:spPr/>
        <p:txBody>
          <a:bodyPr/>
          <a:lstStyle/>
          <a:p>
            <a:r>
              <a:rPr lang="en-US" sz="2000" smtClean="0"/>
              <a:t>caGrid automated testing now runs via a Hudson installation with a multi-platform build farm</a:t>
            </a:r>
          </a:p>
          <a:p>
            <a:pPr lvl="1"/>
            <a:r>
              <a:rPr lang="en-US" sz="1600" smtClean="0"/>
              <a:t>Replaces previous more custom CruiseControl/DART installation </a:t>
            </a:r>
          </a:p>
          <a:p>
            <a:r>
              <a:rPr lang="en-US" sz="2000" smtClean="0"/>
              <a:t>All historical releases are tested on a nightly basis</a:t>
            </a:r>
          </a:p>
          <a:p>
            <a:r>
              <a:rPr lang="en-US" sz="2000" smtClean="0"/>
              <a:t>Current development continuously built and tested on multiple platforms</a:t>
            </a:r>
          </a:p>
          <a:p>
            <a:pPr lvl="1"/>
            <a:r>
              <a:rPr lang="en-US" sz="1600" smtClean="0"/>
              <a:t>619 Unit tests</a:t>
            </a:r>
          </a:p>
          <a:p>
            <a:pPr lvl="1"/>
            <a:r>
              <a:rPr lang="en-US" sz="1600" smtClean="0"/>
              <a:t>81 Integration/System tests</a:t>
            </a:r>
          </a:p>
          <a:p>
            <a:r>
              <a:rPr lang="en-US" sz="2000" smtClean="0"/>
              <a:t>Detailed reports accessible via </a:t>
            </a:r>
            <a:r>
              <a:rPr lang="en-US" sz="2000" smtClean="0">
                <a:hlinkClick r:id="rId3"/>
              </a:rPr>
              <a:t>http://quality.cagrid.org/</a:t>
            </a:r>
            <a:endParaRPr lang="en-US" sz="2000" smtClean="0"/>
          </a:p>
          <a:p>
            <a:endParaRPr lang="en-US" sz="20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Project Resources and Communication</a:t>
            </a:r>
          </a:p>
        </p:txBody>
      </p:sp>
      <p:sp>
        <p:nvSpPr>
          <p:cNvPr id="67587" name="Rectangle 3"/>
          <p:cNvSpPr>
            <a:spLocks noGrp="1" noChangeArrowheads="1"/>
          </p:cNvSpPr>
          <p:nvPr>
            <p:ph idx="1"/>
          </p:nvPr>
        </p:nvSpPr>
        <p:spPr/>
        <p:txBody>
          <a:bodyPr/>
          <a:lstStyle/>
          <a:p>
            <a:r>
              <a:rPr lang="en-US" sz="1600" dirty="0" smtClean="0"/>
              <a:t>caGrid Wiki</a:t>
            </a:r>
          </a:p>
          <a:p>
            <a:pPr lvl="1"/>
            <a:r>
              <a:rPr lang="en-US" sz="1400" dirty="0"/>
              <a:t>Download Software</a:t>
            </a:r>
          </a:p>
          <a:p>
            <a:pPr lvl="1"/>
            <a:r>
              <a:rPr lang="en-US" sz="1400" dirty="0"/>
              <a:t>Documentation</a:t>
            </a:r>
          </a:p>
          <a:p>
            <a:pPr lvl="1"/>
            <a:r>
              <a:rPr lang="en-US" sz="1400" dirty="0"/>
              <a:t>Tutorials</a:t>
            </a:r>
          </a:p>
          <a:p>
            <a:pPr lvl="1"/>
            <a:r>
              <a:rPr lang="en-US" sz="1400" dirty="0"/>
              <a:t>Technical Paper and Presentations</a:t>
            </a:r>
          </a:p>
          <a:p>
            <a:pPr lvl="1"/>
            <a:r>
              <a:rPr lang="en-US" sz="1400" dirty="0" err="1" smtClean="0"/>
              <a:t>FAQs</a:t>
            </a:r>
            <a:endParaRPr lang="en-US" sz="1400" dirty="0" smtClean="0"/>
          </a:p>
          <a:p>
            <a:pPr lvl="1"/>
            <a:r>
              <a:rPr lang="en-US" sz="1400" dirty="0" smtClean="0">
                <a:hlinkClick r:id="rId3"/>
              </a:rPr>
              <a:t>http://cagrid.org</a:t>
            </a:r>
            <a:r>
              <a:rPr lang="en-US" sz="1400" dirty="0" smtClean="0"/>
              <a:t> </a:t>
            </a:r>
            <a:endParaRPr lang="en-US" sz="1800" dirty="0" smtClean="0"/>
          </a:p>
          <a:p>
            <a:r>
              <a:rPr lang="en-US" sz="1800" dirty="0" smtClean="0"/>
              <a:t>caGrid Knowledge Center</a:t>
            </a:r>
          </a:p>
          <a:p>
            <a:pPr lvl="1"/>
            <a:r>
              <a:rPr lang="en-US" sz="1400" dirty="0" smtClean="0"/>
              <a:t>Knowledge Base</a:t>
            </a:r>
          </a:p>
          <a:p>
            <a:pPr lvl="1"/>
            <a:r>
              <a:rPr lang="en-US" sz="1400" dirty="0" smtClean="0"/>
              <a:t>Forums</a:t>
            </a:r>
          </a:p>
          <a:p>
            <a:pPr lvl="1"/>
            <a:r>
              <a:rPr lang="en-US" sz="1400" dirty="0" smtClean="0"/>
              <a:t>Enterprise Support</a:t>
            </a:r>
          </a:p>
          <a:p>
            <a:pPr lvl="1"/>
            <a:r>
              <a:rPr lang="en-US" sz="1400" dirty="0" smtClean="0"/>
              <a:t>Community engagement</a:t>
            </a:r>
          </a:p>
          <a:p>
            <a:pPr lvl="1"/>
            <a:r>
              <a:rPr lang="en-US" sz="1400" dirty="0" smtClean="0">
                <a:hlinkClick r:id="rId4"/>
              </a:rPr>
              <a:t>https://cabig-kc.nci.nih.gov/CaGrid/KC/index.php/Main_Page</a:t>
            </a:r>
            <a:r>
              <a:rPr lang="en-US" sz="1400" dirty="0" smtClean="0"/>
              <a:t> </a:t>
            </a:r>
          </a:p>
          <a:p>
            <a:r>
              <a:rPr lang="en-US" sz="1600" dirty="0"/>
              <a:t>caGrid </a:t>
            </a:r>
            <a:r>
              <a:rPr lang="en-US" sz="1600" dirty="0" err="1"/>
              <a:t>GForge</a:t>
            </a:r>
            <a:r>
              <a:rPr lang="en-US" sz="1600" dirty="0"/>
              <a:t> Home (project website)</a:t>
            </a:r>
          </a:p>
          <a:p>
            <a:pPr lvl="1"/>
            <a:r>
              <a:rPr lang="en-US" sz="1400" dirty="0"/>
              <a:t>Feature Requests</a:t>
            </a:r>
          </a:p>
          <a:p>
            <a:pPr lvl="1"/>
            <a:r>
              <a:rPr lang="en-US" sz="1400" dirty="0"/>
              <a:t>Bug Reports</a:t>
            </a:r>
          </a:p>
          <a:p>
            <a:pPr lvl="1"/>
            <a:r>
              <a:rPr lang="en-US" sz="1400" dirty="0"/>
              <a:t>Downloads / Source Repository</a:t>
            </a:r>
          </a:p>
          <a:p>
            <a:pPr lvl="1"/>
            <a:r>
              <a:rPr lang="en-US" sz="1400" dirty="0">
                <a:hlinkClick r:id="rId5"/>
              </a:rPr>
              <a:t>http://gforge.nci.nih.gov/projects/cagrid-1-0</a:t>
            </a:r>
            <a:r>
              <a:rPr lang="en-US" sz="1400" dirty="0" smtClean="0">
                <a:hlinkClick r:id="rId5"/>
              </a:rPr>
              <a:t>/</a:t>
            </a:r>
            <a:endParaRPr lang="en-US" sz="1600" dirty="0" smtClean="0"/>
          </a:p>
          <a:p>
            <a:r>
              <a:rPr lang="en-US" sz="1600" dirty="0"/>
              <a:t>caGrid Portal (web portal)</a:t>
            </a:r>
          </a:p>
          <a:p>
            <a:pPr lvl="1"/>
            <a:r>
              <a:rPr lang="en-US" sz="1400" dirty="0">
                <a:hlinkClick r:id="rId6"/>
              </a:rPr>
              <a:t>http://cagrid-portal.nci.nih.gov/</a:t>
            </a:r>
            <a:endParaRPr lang="en-US" sz="1400" dirty="0"/>
          </a:p>
          <a:p>
            <a:pPr lvl="1"/>
            <a:endParaRPr lang="en-US" sz="1400" dirty="0"/>
          </a:p>
        </p:txBody>
      </p:sp>
      <p:pic>
        <p:nvPicPr>
          <p:cNvPr id="67588" name="Picture 2"/>
          <p:cNvPicPr>
            <a:picLocks noChangeAspect="1" noChangeArrowheads="1"/>
          </p:cNvPicPr>
          <p:nvPr/>
        </p:nvPicPr>
        <p:blipFill>
          <a:blip r:embed="rId7"/>
          <a:srcRect/>
          <a:stretch>
            <a:fillRect/>
          </a:stretch>
        </p:blipFill>
        <p:spPr bwMode="auto">
          <a:xfrm>
            <a:off x="6615689" y="4191000"/>
            <a:ext cx="1881763" cy="2095174"/>
          </a:xfrm>
          <a:prstGeom prst="rect">
            <a:avLst/>
          </a:prstGeom>
          <a:noFill/>
          <a:ln w="9525">
            <a:noFill/>
            <a:miter lim="800000"/>
            <a:headEnd/>
            <a:tailEnd/>
          </a:ln>
        </p:spPr>
      </p:pic>
      <p:pic>
        <p:nvPicPr>
          <p:cNvPr id="5" name="Picture 4" descr="Image42.png"/>
          <p:cNvPicPr>
            <a:picLocks noChangeAspect="1"/>
          </p:cNvPicPr>
          <p:nvPr/>
        </p:nvPicPr>
        <p:blipFill>
          <a:blip r:embed="rId8"/>
          <a:stretch>
            <a:fillRect/>
          </a:stretch>
        </p:blipFill>
        <p:spPr>
          <a:xfrm>
            <a:off x="4860609" y="1306634"/>
            <a:ext cx="3521364" cy="26513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p>
        </p:txBody>
      </p:sp>
      <p:sp>
        <p:nvSpPr>
          <p:cNvPr id="84995" name="Content Placeholder 2"/>
          <p:cNvSpPr>
            <a:spLocks noGrp="1"/>
          </p:cNvSpPr>
          <p:nvPr>
            <p:ph idx="1"/>
          </p:nvPr>
        </p:nvSpPr>
        <p:spPr/>
        <p:txBody>
          <a:bodyPr/>
          <a:lstStyle/>
          <a:p>
            <a:r>
              <a:rPr lang="en-US" dirty="0" smtClean="0"/>
              <a:t>BACKUP SLIDES: caGrid 1.3 Changes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 </a:t>
            </a:r>
            <a:r>
              <a:rPr lang="en-US" sz="12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a:t>
            </a:r>
            <a:r>
              <a:rPr lang="en-US" sz="20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Gold Compatibility:</a:t>
            </a:r>
            <a:br>
              <a:rPr lang="en-US" dirty="0" smtClean="0"/>
            </a:br>
            <a:r>
              <a:rPr lang="en-US" dirty="0" smtClean="0"/>
              <a:t>Global Model Exchange (GME)</a:t>
            </a:r>
          </a:p>
        </p:txBody>
      </p:sp>
      <p:sp>
        <p:nvSpPr>
          <p:cNvPr id="21507" name="Content Placeholder 2"/>
          <p:cNvSpPr>
            <a:spLocks noGrp="1"/>
          </p:cNvSpPr>
          <p:nvPr>
            <p:ph idx="1"/>
          </p:nvPr>
        </p:nvSpPr>
        <p:spPr>
          <a:xfrm>
            <a:off x="304800" y="1371600"/>
            <a:ext cx="8458200" cy="3352800"/>
          </a:xfrm>
        </p:spPr>
        <p:txBody>
          <a:bodyPr/>
          <a:lstStyle/>
          <a:p>
            <a:r>
              <a:rPr lang="en-US" sz="1800" dirty="0" smtClean="0"/>
              <a:t>Completely re-implemented for caGrid 1.3 to address numerous feature requests and limitations</a:t>
            </a:r>
          </a:p>
          <a:p>
            <a:r>
              <a:rPr lang="en-US" sz="1800" dirty="0" smtClean="0"/>
              <a:t>Now a fully managed Introduce service (previously was just a wrapper to the Mobius GME software)</a:t>
            </a:r>
          </a:p>
          <a:p>
            <a:r>
              <a:rPr lang="en-US" sz="1800" dirty="0" smtClean="0"/>
              <a:t>Leverages…</a:t>
            </a:r>
          </a:p>
          <a:p>
            <a:pPr lvl="1"/>
            <a:r>
              <a:rPr lang="en-US" sz="1600" dirty="0" smtClean="0"/>
              <a:t>Spring for configuration and data patterns</a:t>
            </a:r>
          </a:p>
          <a:p>
            <a:pPr lvl="1"/>
            <a:r>
              <a:rPr lang="en-US" sz="1600" dirty="0" smtClean="0"/>
              <a:t>Hibernate for data persistence</a:t>
            </a:r>
          </a:p>
          <a:p>
            <a:pPr lvl="1"/>
            <a:r>
              <a:rPr lang="en-US" sz="1600" dirty="0" smtClean="0"/>
              <a:t>Castor for custom domain model serialization</a:t>
            </a:r>
          </a:p>
          <a:p>
            <a:pPr lvl="1"/>
            <a:r>
              <a:rPr lang="en-US" sz="1600" dirty="0" err="1" smtClean="0"/>
              <a:t>Xerces</a:t>
            </a:r>
            <a:r>
              <a:rPr lang="en-US" sz="1600" dirty="0" smtClean="0"/>
              <a:t> for 100% XML Schema support</a:t>
            </a:r>
          </a:p>
          <a:p>
            <a:r>
              <a:rPr lang="en-US" sz="1800" dirty="0" smtClean="0"/>
              <a:t>Improved Introduce integration</a:t>
            </a:r>
          </a:p>
          <a:p>
            <a:endParaRPr lang="en-US" sz="1800" dirty="0" smtClean="0"/>
          </a:p>
          <a:p>
            <a:pPr>
              <a:buFontTx/>
              <a:buNone/>
            </a:pPr>
            <a:endParaRPr lang="en-US" sz="1800" dirty="0" smtClean="0"/>
          </a:p>
          <a:p>
            <a:endParaRPr lang="en-US" sz="1800" dirty="0" smtClean="0"/>
          </a:p>
        </p:txBody>
      </p:sp>
      <p:pic>
        <p:nvPicPr>
          <p:cNvPr id="21508" name="Picture 3"/>
          <p:cNvPicPr>
            <a:picLocks noChangeAspect="1"/>
          </p:cNvPicPr>
          <p:nvPr/>
        </p:nvPicPr>
        <p:blipFill>
          <a:blip r:embed="rId2"/>
          <a:srcRect/>
          <a:stretch>
            <a:fillRect/>
          </a:stretch>
        </p:blipFill>
        <p:spPr bwMode="auto">
          <a:xfrm>
            <a:off x="6477000" y="2438400"/>
            <a:ext cx="2476500" cy="1828800"/>
          </a:xfrm>
          <a:prstGeom prst="rect">
            <a:avLst/>
          </a:prstGeom>
          <a:noFill/>
          <a:ln w="9525">
            <a:noFill/>
            <a:miter lim="800000"/>
            <a:headEnd/>
            <a:tailEnd/>
          </a:ln>
        </p:spPr>
      </p:pic>
      <p:pic>
        <p:nvPicPr>
          <p:cNvPr id="21509" name="Picture 4"/>
          <p:cNvPicPr>
            <a:picLocks noChangeAspect="1"/>
          </p:cNvPicPr>
          <p:nvPr/>
        </p:nvPicPr>
        <p:blipFill>
          <a:blip r:embed="rId3"/>
          <a:srcRect/>
          <a:stretch>
            <a:fillRect/>
          </a:stretch>
        </p:blipFill>
        <p:spPr bwMode="auto">
          <a:xfrm>
            <a:off x="6477000" y="4495800"/>
            <a:ext cx="2465388" cy="1828800"/>
          </a:xfrm>
          <a:prstGeom prst="rect">
            <a:avLst/>
          </a:prstGeom>
          <a:noFill/>
          <a:ln w="9525">
            <a:noFill/>
            <a:miter lim="800000"/>
            <a:headEnd/>
            <a:tailEnd/>
          </a:ln>
        </p:spPr>
      </p:pic>
      <p:sp>
        <p:nvSpPr>
          <p:cNvPr id="7" name="Content Placeholder 2"/>
          <p:cNvSpPr txBox="1">
            <a:spLocks/>
          </p:cNvSpPr>
          <p:nvPr/>
        </p:nvSpPr>
        <p:spPr bwMode="auto">
          <a:xfrm>
            <a:off x="304800" y="4572000"/>
            <a:ext cx="6172200" cy="2133600"/>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Selected new features: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Now supports XML Schemas with includes, redefines, cyclic imports, arbitrary namespaces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Schema Deletion</a:t>
            </a:r>
          </a:p>
          <a:p>
            <a:pPr marL="800100" lvl="1" indent="-342900" eaLnBrk="0" hangingPunct="0">
              <a:spcBef>
                <a:spcPct val="20000"/>
              </a:spcBef>
              <a:buClr>
                <a:srgbClr val="00AAF6"/>
              </a:buClr>
              <a:buFontTx/>
              <a:buChar char="•"/>
              <a:defRPr/>
            </a:pPr>
            <a:r>
              <a:rPr lang="en-US" b="1" kern="0" dirty="0" err="1">
                <a:latin typeface="+mn-lt"/>
                <a:ea typeface="ＭＳ Ｐゴシック" charset="-128"/>
                <a:cs typeface="ＭＳ Ｐゴシック" charset="-128"/>
              </a:rPr>
              <a:t>MySQL</a:t>
            </a:r>
            <a:r>
              <a:rPr lang="en-US" b="1" kern="0" dirty="0">
                <a:latin typeface="+mn-lt"/>
                <a:ea typeface="ＭＳ Ｐゴシック" charset="-128"/>
                <a:cs typeface="ＭＳ Ｐゴシック" charset="-128"/>
              </a:rPr>
              <a:t> 5 support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Gold Compatibility:</a:t>
            </a:r>
            <a:br>
              <a:rPr lang="en-US" smtClean="0"/>
            </a:br>
            <a:r>
              <a:rPr lang="en-US" smtClean="0"/>
              <a:t>Metadata Model Service (MMS)</a:t>
            </a:r>
          </a:p>
        </p:txBody>
      </p:sp>
      <p:sp>
        <p:nvSpPr>
          <p:cNvPr id="22531" name="Content Placeholder 2"/>
          <p:cNvSpPr>
            <a:spLocks noGrp="1"/>
          </p:cNvSpPr>
          <p:nvPr>
            <p:ph idx="1"/>
          </p:nvPr>
        </p:nvSpPr>
        <p:spPr/>
        <p:txBody>
          <a:bodyPr/>
          <a:lstStyle/>
          <a:p>
            <a:r>
              <a:rPr lang="en-US" sz="2000" dirty="0" smtClean="0"/>
              <a:t>As the caDSR Grid service was retired, its functionality was replaced with the caDSR Data Service and the new MMS</a:t>
            </a:r>
          </a:p>
          <a:p>
            <a:pPr lvl="1"/>
            <a:r>
              <a:rPr lang="en-US" sz="1800" dirty="0" smtClean="0"/>
              <a:t>MMS provides the metadata-oriented functionality, such as generating Domain Models and semantically annotating Service Metadata</a:t>
            </a:r>
          </a:p>
          <a:p>
            <a:pPr lvl="1"/>
            <a:r>
              <a:rPr lang="en-US" sz="1800" dirty="0" smtClean="0"/>
              <a:t>Simple migration path from caDSR grid service to MMS</a:t>
            </a:r>
          </a:p>
          <a:p>
            <a:r>
              <a:rPr lang="en-US" sz="2000" dirty="0" smtClean="0"/>
              <a:t>Is 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Gold Compatibility:</a:t>
            </a:r>
            <a:br>
              <a:rPr lang="en-US" smtClean="0"/>
            </a:br>
            <a:r>
              <a:rPr lang="en-US" smtClean="0"/>
              <a:t>Index Service</a:t>
            </a:r>
          </a:p>
        </p:txBody>
      </p:sp>
      <p:sp>
        <p:nvSpPr>
          <p:cNvPr id="23555" name="Content Placeholder 2"/>
          <p:cNvSpPr>
            <a:spLocks noGrp="1"/>
          </p:cNvSpPr>
          <p:nvPr>
            <p:ph idx="1"/>
          </p:nvPr>
        </p:nvSpPr>
        <p:spPr/>
        <p:txBody>
          <a:bodyPr/>
          <a:lstStyle/>
          <a:p>
            <a:r>
              <a:rPr lang="en-US" sz="2000" dirty="0" smtClean="0"/>
              <a:t>Working with the Globus MDS team (ISI), the Index Service implementation was completely redesigned for better memory usage and performance</a:t>
            </a:r>
          </a:p>
          <a:p>
            <a:pPr lvl="1"/>
            <a:r>
              <a:rPr lang="en-US" sz="1800" dirty="0" smtClean="0"/>
              <a:t>Leverages Apache </a:t>
            </a:r>
            <a:r>
              <a:rPr lang="en-US" sz="1800" dirty="0" err="1" smtClean="0"/>
              <a:t>Xindice</a:t>
            </a:r>
            <a:r>
              <a:rPr lang="en-US" sz="1800" dirty="0" smtClean="0"/>
              <a:t> XML Database for “out of memory” storage and query (previous version was all Heap-based).</a:t>
            </a:r>
          </a:p>
          <a:p>
            <a:pPr lvl="1"/>
            <a:r>
              <a:rPr lang="en-US" sz="1800" dirty="0" smtClean="0"/>
              <a:t>Added multi-threading for metadata polling to greatly increase registration throughput</a:t>
            </a:r>
          </a:p>
          <a:p>
            <a:pPr lvl="1"/>
            <a:r>
              <a:rPr lang="en-US" sz="1800" dirty="0" smtClean="0"/>
              <a:t>Slight change in behavior, but 100% backwards compatible to Discovery and Advertisement clients</a:t>
            </a:r>
          </a:p>
          <a:p>
            <a:r>
              <a:rPr lang="en-US" sz="2000" dirty="0" smtClean="0"/>
              <a:t>Production Index Service now running smoothly with 130+ registrations</a:t>
            </a:r>
          </a:p>
          <a:p>
            <a:pPr lvl="1"/>
            <a:r>
              <a:rPr lang="en-US" sz="1800" dirty="0" smtClean="0"/>
              <a:t>Local tests scaled up into the thousands</a:t>
            </a:r>
          </a:p>
          <a:p>
            <a:r>
              <a:rPr lang="en-US" sz="2000" dirty="0" smtClean="0"/>
              <a:t>Modified default Introduce-generated advertisement settings to reduce the load on the Index Service while maintaining the same response time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caCORE SDK Integration</a:t>
            </a:r>
          </a:p>
        </p:txBody>
      </p:sp>
      <p:sp>
        <p:nvSpPr>
          <p:cNvPr id="25603" name="Content Placeholder 2"/>
          <p:cNvSpPr>
            <a:spLocks noGrp="1"/>
          </p:cNvSpPr>
          <p:nvPr>
            <p:ph idx="1"/>
          </p:nvPr>
        </p:nvSpPr>
        <p:spPr>
          <a:xfrm>
            <a:off x="304800" y="1371600"/>
            <a:ext cx="5638800" cy="4953000"/>
          </a:xfrm>
        </p:spPr>
        <p:txBody>
          <a:bodyPr/>
          <a:lstStyle/>
          <a:p>
            <a:pPr eaLnBrk="1" hangingPunct="1"/>
            <a:r>
              <a:rPr lang="en-US" sz="2400" dirty="0" smtClean="0"/>
              <a:t>Created Data Service Introduce extension for SDK 4.1.1</a:t>
            </a:r>
          </a:p>
          <a:p>
            <a:pPr eaLnBrk="1" hangingPunct="1"/>
            <a:r>
              <a:rPr lang="en-US" sz="2400" dirty="0" smtClean="0"/>
              <a:t>Upgraded Introduce XMI-based schema generation to leverage SDK 4.1.1</a:t>
            </a:r>
          </a:p>
          <a:p>
            <a:pPr eaLnBrk="1" hangingPunct="1"/>
            <a:r>
              <a:rPr lang="en-US" sz="2400" dirty="0" smtClean="0"/>
              <a:t>Shared libraries between SDK and caGrid:</a:t>
            </a:r>
          </a:p>
          <a:p>
            <a:pPr lvl="1" eaLnBrk="1" hangingPunct="1"/>
            <a:r>
              <a:rPr lang="en-US" sz="2000" dirty="0" smtClean="0"/>
              <a:t>Common CQL Processor for SDK and Data Services</a:t>
            </a:r>
          </a:p>
          <a:p>
            <a:pPr eaLnBrk="1" hangingPunct="1"/>
            <a:r>
              <a:rPr lang="en-US" sz="2400" dirty="0" smtClean="0"/>
              <a:t>Common Testing of caGrid and SDK</a:t>
            </a:r>
          </a:p>
          <a:p>
            <a:pPr eaLnBrk="1" hangingPunct="1"/>
            <a:endParaRPr lang="en-US" sz="2400" dirty="0" smtClean="0"/>
          </a:p>
        </p:txBody>
      </p:sp>
      <p:pic>
        <p:nvPicPr>
          <p:cNvPr id="25604" name="Picture 3" descr="sdk3.gif"/>
          <p:cNvPicPr>
            <a:picLocks noChangeAspect="1"/>
          </p:cNvPicPr>
          <p:nvPr/>
        </p:nvPicPr>
        <p:blipFill>
          <a:blip r:embed="rId2"/>
          <a:srcRect/>
          <a:stretch>
            <a:fillRect/>
          </a:stretch>
        </p:blipFill>
        <p:spPr bwMode="auto">
          <a:xfrm>
            <a:off x="6324600" y="3784600"/>
            <a:ext cx="2286000" cy="2159000"/>
          </a:xfrm>
          <a:prstGeom prst="rect">
            <a:avLst/>
          </a:prstGeom>
          <a:noFill/>
          <a:ln w="9525">
            <a:noFill/>
            <a:miter lim="800000"/>
            <a:headEnd/>
            <a:tailEnd/>
          </a:ln>
        </p:spPr>
      </p:pic>
      <p:pic>
        <p:nvPicPr>
          <p:cNvPr id="25605" name="Picture 5" descr="caGrid.png"/>
          <p:cNvPicPr>
            <a:picLocks noChangeAspect="1"/>
          </p:cNvPicPr>
          <p:nvPr/>
        </p:nvPicPr>
        <p:blipFill>
          <a:blip r:embed="rId3"/>
          <a:srcRect/>
          <a:stretch>
            <a:fillRect/>
          </a:stretch>
        </p:blipFill>
        <p:spPr bwMode="auto">
          <a:xfrm>
            <a:off x="6781800" y="1600200"/>
            <a:ext cx="1501775" cy="1981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a:t>What is caGrid?</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Data Services:</a:t>
            </a:r>
            <a:br>
              <a:rPr lang="en-US" smtClean="0"/>
            </a:br>
            <a:r>
              <a:rPr lang="en-US" smtClean="0"/>
              <a:t>Federated Query Processor (FQP)</a:t>
            </a:r>
          </a:p>
        </p:txBody>
      </p:sp>
      <p:sp>
        <p:nvSpPr>
          <p:cNvPr id="26627" name="Content Placeholder 9"/>
          <p:cNvSpPr>
            <a:spLocks noGrp="1"/>
          </p:cNvSpPr>
          <p:nvPr>
            <p:ph idx="1"/>
          </p:nvPr>
        </p:nvSpPr>
        <p:spPr/>
        <p:txBody>
          <a:bodyPr/>
          <a:lstStyle/>
          <a:p>
            <a:r>
              <a:rPr lang="en-US" sz="1800" dirty="0" smtClean="0"/>
              <a:t>Added configurable query execution parameters to allow control over behavior in the face of failure</a:t>
            </a:r>
          </a:p>
          <a:p>
            <a:pPr lvl="1"/>
            <a:r>
              <a:rPr lang="en-US" sz="1600" dirty="0" smtClean="0"/>
              <a:t>Ability to return partial results, specify retries, or fail</a:t>
            </a:r>
          </a:p>
          <a:p>
            <a:r>
              <a:rPr lang="en-US" sz="1800" dirty="0" smtClean="0"/>
              <a:t>Added new results metadata which gets updated during query execution containing:</a:t>
            </a:r>
          </a:p>
          <a:p>
            <a:pPr lvl="1"/>
            <a:r>
              <a:rPr lang="en-US" sz="1600" dirty="0" smtClean="0"/>
              <a:t>Overall processing status (waiting, working, done, etc)</a:t>
            </a:r>
          </a:p>
          <a:p>
            <a:pPr lvl="1"/>
            <a:r>
              <a:rPr lang="en-US" sz="1600" dirty="0" smtClean="0"/>
              <a:t>Details of each target service (range of data in results, faults, etc)</a:t>
            </a:r>
          </a:p>
          <a:p>
            <a:r>
              <a:rPr lang="en-US" sz="1800" dirty="0" smtClean="0"/>
              <a:t>Support WS-Notification</a:t>
            </a:r>
          </a:p>
          <a:p>
            <a:pPr lvl="1"/>
            <a:r>
              <a:rPr lang="en-US" sz="1600" dirty="0" smtClean="0"/>
              <a:t>Client can be notified of changes in execution status for example</a:t>
            </a:r>
          </a:p>
          <a:p>
            <a:r>
              <a:rPr lang="en-US" sz="1800" dirty="0" smtClean="0"/>
              <a:t>Support for delegation via integration with Credential Delegation Service (CDS)</a:t>
            </a:r>
          </a:p>
          <a:p>
            <a:pPr lvl="1"/>
            <a:r>
              <a:rPr lang="en-US" sz="1600" dirty="0" smtClean="0"/>
              <a:t>Client can use CDS to delegate to FQP, and request FQP to query data services using the delegated credential</a:t>
            </a:r>
          </a:p>
          <a:p>
            <a:r>
              <a:rPr lang="en-US" sz="1800" dirty="0" smtClean="0"/>
              <a:t>Support for using caGrid Transfer to obtain query results</a:t>
            </a:r>
          </a:p>
          <a:p>
            <a:r>
              <a:rPr lang="en-US" sz="1800" dirty="0" smtClean="0"/>
              <a:t>Performance enhancements, included multi-threaded queries</a:t>
            </a:r>
          </a:p>
          <a:p>
            <a:endParaRPr lang="en-US" sz="1800" dirty="0" smtClean="0"/>
          </a:p>
          <a:p>
            <a:endParaRPr lang="en-US" sz="180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3" descr="IntroduceSplash.jpg"/>
          <p:cNvPicPr>
            <a:picLocks noChangeAspect="1"/>
          </p:cNvPicPr>
          <p:nvPr/>
        </p:nvPicPr>
        <p:blipFill>
          <a:blip r:embed="rId2"/>
          <a:srcRect/>
          <a:stretch>
            <a:fillRect/>
          </a:stretch>
        </p:blipFill>
        <p:spPr bwMode="auto">
          <a:xfrm>
            <a:off x="7467600" y="5105400"/>
            <a:ext cx="1435100" cy="1295400"/>
          </a:xfrm>
          <a:prstGeom prst="rect">
            <a:avLst/>
          </a:prstGeom>
          <a:noFill/>
          <a:ln w="9525">
            <a:noFill/>
            <a:miter lim="800000"/>
            <a:headEnd/>
            <a:tailEnd/>
          </a:ln>
        </p:spPr>
      </p:pic>
      <p:sp>
        <p:nvSpPr>
          <p:cNvPr id="27651" name="Title 1"/>
          <p:cNvSpPr>
            <a:spLocks noGrp="1"/>
          </p:cNvSpPr>
          <p:nvPr>
            <p:ph type="title"/>
          </p:nvPr>
        </p:nvSpPr>
        <p:spPr/>
        <p:txBody>
          <a:bodyPr/>
          <a:lstStyle/>
          <a:p>
            <a:pPr eaLnBrk="1" hangingPunct="1"/>
            <a:r>
              <a:rPr lang="en-US" dirty="0" smtClean="0"/>
              <a:t>Introduce Toolkit:</a:t>
            </a:r>
            <a:br>
              <a:rPr lang="en-US" dirty="0" smtClean="0"/>
            </a:br>
            <a:r>
              <a:rPr lang="en-US" dirty="0" smtClean="0"/>
              <a:t>Security-related improvements </a:t>
            </a:r>
          </a:p>
        </p:txBody>
      </p:sp>
      <p:sp>
        <p:nvSpPr>
          <p:cNvPr id="27652" name="Content Placeholder 2"/>
          <p:cNvSpPr>
            <a:spLocks noGrp="1"/>
          </p:cNvSpPr>
          <p:nvPr>
            <p:ph idx="1"/>
          </p:nvPr>
        </p:nvSpPr>
        <p:spPr>
          <a:xfrm>
            <a:off x="304800" y="1371600"/>
            <a:ext cx="8534400" cy="4953000"/>
          </a:xfrm>
        </p:spPr>
        <p:txBody>
          <a:bodyPr/>
          <a:lstStyle/>
          <a:p>
            <a:pPr eaLnBrk="1" hangingPunct="1"/>
            <a:r>
              <a:rPr lang="en-US" sz="2400" dirty="0" smtClean="0"/>
              <a:t>Created authorization extension framework for plugging in arbitrary authorization components</a:t>
            </a:r>
          </a:p>
          <a:p>
            <a:pPr lvl="1" eaLnBrk="1" hangingPunct="1"/>
            <a:r>
              <a:rPr lang="en-US" sz="1600" dirty="0" smtClean="0">
                <a:ea typeface="ＭＳ Ｐゴシック" charset="-128"/>
                <a:cs typeface="ＭＳ Ｐゴシック" charset="-128"/>
              </a:rPr>
              <a:t>Migrated Grid Grouper and CSM  Authorization to authorization extensions</a:t>
            </a:r>
          </a:p>
          <a:p>
            <a:pPr lvl="1" eaLnBrk="1" hangingPunct="1"/>
            <a:r>
              <a:rPr lang="en-US" sz="1600" dirty="0" smtClean="0">
                <a:ea typeface="ＭＳ Ｐゴシック" charset="-128"/>
                <a:cs typeface="ＭＳ Ｐゴシック" charset="-128"/>
              </a:rPr>
              <a:t>Created an authorization extension to do “authentication only” (i.e. check that the user presented a credential)</a:t>
            </a:r>
            <a:endParaRPr lang="en-US" sz="1600" dirty="0" smtClean="0">
              <a:ea typeface="ＭＳ Ｐゴシック" charset="-128"/>
            </a:endParaRPr>
          </a:p>
          <a:p>
            <a:pPr eaLnBrk="1" hangingPunct="1"/>
            <a:r>
              <a:rPr lang="en-US" sz="2400" dirty="0" smtClean="0"/>
              <a:t>Greater ability for client to control use of credentials</a:t>
            </a:r>
          </a:p>
          <a:p>
            <a:pPr lvl="1" eaLnBrk="1" hangingPunct="1"/>
            <a:r>
              <a:rPr lang="en-US" sz="1600" dirty="0" smtClean="0">
                <a:ea typeface="ＭＳ Ｐゴシック" charset="-128"/>
              </a:rPr>
              <a:t>Clients now have a </a:t>
            </a:r>
            <a:r>
              <a:rPr lang="en-US" sz="1600" i="1" dirty="0" err="1" smtClean="0">
                <a:ea typeface="ＭＳ Ｐゴシック" charset="-128"/>
              </a:rPr>
              <a:t>preferAnonymous</a:t>
            </a:r>
            <a:r>
              <a:rPr lang="en-US" sz="1600" dirty="0" smtClean="0">
                <a:ea typeface="ＭＳ Ｐゴシック" charset="-128"/>
              </a:rPr>
              <a:t> operation which can be used to override service suggestions</a:t>
            </a:r>
          </a:p>
          <a:p>
            <a:pPr eaLnBrk="1" hangingPunct="1"/>
            <a:r>
              <a:rPr lang="en-US" sz="2400" dirty="0" smtClean="0"/>
              <a:t>Greater clarity of effect of options in GUI for security settings</a:t>
            </a:r>
          </a:p>
          <a:p>
            <a:pPr eaLnBrk="1" hangingPunct="1"/>
            <a:r>
              <a:rPr lang="en-US" sz="2400" dirty="0" smtClean="0">
                <a:ea typeface="ＭＳ Ｐゴシック" charset="-128"/>
                <a:cs typeface="ＭＳ Ｐゴシック" charset="-128"/>
              </a:rPr>
              <a:t>Integrated GAARDS UI components to Introduce (e.g. ability to login, request credentials, etc)</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Toolkit:</a:t>
            </a:r>
            <a:br>
              <a:rPr lang="en-US" dirty="0" smtClean="0"/>
            </a:br>
            <a:r>
              <a:rPr lang="en-US" dirty="0" smtClean="0"/>
              <a:t>Other improvements</a:t>
            </a:r>
            <a:endParaRPr lang="en-US" dirty="0"/>
          </a:p>
        </p:txBody>
      </p:sp>
      <p:sp>
        <p:nvSpPr>
          <p:cNvPr id="3" name="Content Placeholder 2"/>
          <p:cNvSpPr>
            <a:spLocks noGrp="1"/>
          </p:cNvSpPr>
          <p:nvPr>
            <p:ph idx="1"/>
          </p:nvPr>
        </p:nvSpPr>
        <p:spPr/>
        <p:txBody>
          <a:bodyPr/>
          <a:lstStyle/>
          <a:p>
            <a:pPr eaLnBrk="1" hangingPunct="1"/>
            <a:r>
              <a:rPr lang="en-US" sz="2000" dirty="0" smtClean="0"/>
              <a:t>Added deploy-time validation extension framework</a:t>
            </a:r>
          </a:p>
          <a:p>
            <a:pPr lvl="1" eaLnBrk="1" hangingPunct="1"/>
            <a:r>
              <a:rPr lang="en-US" sz="1800" dirty="0" smtClean="0">
                <a:ea typeface="ＭＳ Ｐゴシック" charset="-128"/>
                <a:cs typeface="ＭＳ Ｐゴシック" charset="-128"/>
              </a:rPr>
              <a:t>caGrid metadata validator ensures proper metadata is filled out or prevents deployment (e.g. point of contact, host information)</a:t>
            </a:r>
          </a:p>
          <a:p>
            <a:pPr eaLnBrk="1" hangingPunct="1"/>
            <a:r>
              <a:rPr lang="en-US" sz="2000" dirty="0" smtClean="0"/>
              <a:t>Developed Service Upgrade Support for previous versions</a:t>
            </a:r>
          </a:p>
          <a:p>
            <a:pPr lvl="1" eaLnBrk="1" hangingPunct="1"/>
            <a:r>
              <a:rPr lang="en-US" sz="1800" dirty="0" smtClean="0"/>
              <a:t>1.1 -&gt; 1.3</a:t>
            </a:r>
          </a:p>
          <a:p>
            <a:pPr lvl="1" eaLnBrk="1" hangingPunct="1"/>
            <a:r>
              <a:rPr lang="en-US" sz="1800" dirty="0" smtClean="0"/>
              <a:t>1.2 -&gt; 1.3</a:t>
            </a:r>
          </a:p>
          <a:p>
            <a:pPr lvl="1" eaLnBrk="1" hangingPunct="1"/>
            <a:r>
              <a:rPr lang="en-US" sz="1800" i="1" dirty="0" smtClean="0"/>
              <a:t>No Updater for 1.0 -&gt; 1.3</a:t>
            </a:r>
          </a:p>
          <a:p>
            <a:endParaRPr lang="en-US" sz="1400" dirty="0"/>
          </a:p>
        </p:txBody>
      </p:sp>
      <p:pic>
        <p:nvPicPr>
          <p:cNvPr id="4" name="Picture 3" descr="Image34.png"/>
          <p:cNvPicPr>
            <a:picLocks noChangeAspect="1"/>
          </p:cNvPicPr>
          <p:nvPr/>
        </p:nvPicPr>
        <p:blipFill>
          <a:blip r:embed="rId2"/>
          <a:stretch>
            <a:fillRect/>
          </a:stretch>
        </p:blipFill>
        <p:spPr>
          <a:xfrm>
            <a:off x="571852" y="3810000"/>
            <a:ext cx="3542948" cy="2501520"/>
          </a:xfrm>
          <a:prstGeom prst="rect">
            <a:avLst/>
          </a:prstGeom>
        </p:spPr>
      </p:pic>
      <p:pic>
        <p:nvPicPr>
          <p:cNvPr id="5" name="Picture 4" descr="Image35.png"/>
          <p:cNvPicPr>
            <a:picLocks noChangeAspect="1"/>
          </p:cNvPicPr>
          <p:nvPr/>
        </p:nvPicPr>
        <p:blipFill>
          <a:blip r:embed="rId3"/>
          <a:stretch>
            <a:fillRect/>
          </a:stretch>
        </p:blipFill>
        <p:spPr>
          <a:xfrm>
            <a:off x="4876800" y="3848100"/>
            <a:ext cx="3505200" cy="24676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Security:</a:t>
            </a:r>
            <a:br>
              <a:rPr lang="en-US" dirty="0" smtClean="0"/>
            </a:br>
            <a:r>
              <a:rPr lang="en-US" dirty="0" smtClean="0"/>
              <a:t>Authentication Enhancements</a:t>
            </a:r>
          </a:p>
        </p:txBody>
      </p:sp>
      <p:sp>
        <p:nvSpPr>
          <p:cNvPr id="28675" name="Content Placeholder 2"/>
          <p:cNvSpPr>
            <a:spLocks noGrp="1"/>
          </p:cNvSpPr>
          <p:nvPr>
            <p:ph idx="1"/>
          </p:nvPr>
        </p:nvSpPr>
        <p:spPr/>
        <p:txBody>
          <a:bodyPr/>
          <a:lstStyle/>
          <a:p>
            <a:pPr eaLnBrk="1" hangingPunct="1"/>
            <a:r>
              <a:rPr lang="en-US" sz="2400" dirty="0" smtClean="0"/>
              <a:t>Addition of Authentication Profiles, adding support for authentication beyond just “username/password”</a:t>
            </a:r>
          </a:p>
          <a:p>
            <a:pPr lvl="1" eaLnBrk="1" hangingPunct="1"/>
            <a:r>
              <a:rPr lang="en-US" sz="2000" dirty="0" smtClean="0"/>
              <a:t>Support for one-time passwords profile included in this release</a:t>
            </a:r>
          </a:p>
          <a:p>
            <a:pPr lvl="1" eaLnBrk="1" hangingPunct="1"/>
            <a:r>
              <a:rPr lang="en-US" sz="2000" dirty="0" smtClean="0"/>
              <a:t>Authentication Service </a:t>
            </a:r>
            <a:r>
              <a:rPr lang="en-US" sz="2000" dirty="0" err="1" smtClean="0"/>
              <a:t>refactored</a:t>
            </a:r>
            <a:r>
              <a:rPr lang="en-US" sz="2000" dirty="0" smtClean="0"/>
              <a:t> to support; Dorian added implementation</a:t>
            </a:r>
          </a:p>
          <a:p>
            <a:pPr eaLnBrk="1" hangingPunct="1"/>
            <a:r>
              <a:rPr lang="en-US" sz="2400" dirty="0" smtClean="0"/>
              <a:t>Ability to securely discover Trusted Identity Providers</a:t>
            </a:r>
          </a:p>
          <a:p>
            <a:pPr lvl="1" eaLnBrk="1" hangingPunct="1"/>
            <a:r>
              <a:rPr lang="en-US" sz="2000" dirty="0" smtClean="0"/>
              <a:t>Dorian now maintains authentication service metadata (URL and identity) for its </a:t>
            </a:r>
            <a:r>
              <a:rPr lang="en-US" sz="2000" dirty="0" err="1" smtClean="0"/>
              <a:t>IDPs</a:t>
            </a:r>
            <a:endParaRPr lang="en-US" sz="2000" dirty="0" smtClean="0"/>
          </a:p>
          <a:p>
            <a:pPr lvl="1" eaLnBrk="1" hangingPunct="1"/>
            <a:r>
              <a:rPr lang="en-US" sz="2000" dirty="0" smtClean="0"/>
              <a:t>Clients can discover Authentication Services for trusted </a:t>
            </a:r>
            <a:r>
              <a:rPr lang="en-US" sz="2000" dirty="0" err="1" smtClean="0"/>
              <a:t>IDPs</a:t>
            </a:r>
            <a:r>
              <a:rPr lang="en-US" sz="2000" dirty="0" smtClean="0"/>
              <a:t> by asking Dorian or viewing its new metadata exposing this information</a:t>
            </a:r>
          </a:p>
          <a:p>
            <a:pPr lvl="1" eaLnBrk="1" hangingPunct="1"/>
            <a:r>
              <a:rPr lang="en-US" sz="2000" dirty="0" smtClean="0"/>
              <a:t>GAARDS UI now leverages this</a:t>
            </a:r>
          </a:p>
          <a:p>
            <a:pPr eaLnBrk="1" hangingPunct="1">
              <a:buNone/>
            </a:pPr>
            <a:endParaRPr lang="en-US" sz="2400" dirty="0" smtClean="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WebSSO Enhancements</a:t>
            </a:r>
            <a:endParaRPr lang="en-US" dirty="0"/>
          </a:p>
        </p:txBody>
      </p:sp>
      <p:sp>
        <p:nvSpPr>
          <p:cNvPr id="3" name="Content Placeholder 2"/>
          <p:cNvSpPr>
            <a:spLocks noGrp="1"/>
          </p:cNvSpPr>
          <p:nvPr>
            <p:ph idx="1"/>
          </p:nvPr>
        </p:nvSpPr>
        <p:spPr/>
        <p:txBody>
          <a:bodyPr/>
          <a:lstStyle/>
          <a:p>
            <a:pPr eaLnBrk="1" hangingPunct="1"/>
            <a:r>
              <a:rPr lang="en-US" sz="2000" dirty="0" smtClean="0"/>
              <a:t>Created an </a:t>
            </a:r>
            <a:r>
              <a:rPr lang="en-US" sz="2000" dirty="0" err="1" smtClean="0"/>
              <a:t>Acegi</a:t>
            </a:r>
            <a:r>
              <a:rPr lang="en-US" sz="2000" dirty="0" smtClean="0"/>
              <a:t> client</a:t>
            </a:r>
          </a:p>
          <a:p>
            <a:pPr eaLnBrk="1" hangingPunct="1"/>
            <a:r>
              <a:rPr lang="en-US" sz="2000" dirty="0" smtClean="0"/>
              <a:t>Out of the box support for </a:t>
            </a:r>
            <a:r>
              <a:rPr lang="en-US" sz="2000" dirty="0" err="1" smtClean="0"/>
              <a:t>Liferay</a:t>
            </a:r>
            <a:endParaRPr lang="en-US" sz="2000" dirty="0" smtClean="0"/>
          </a:p>
          <a:p>
            <a:pPr eaLnBrk="1" hangingPunct="1"/>
            <a:r>
              <a:rPr lang="en-US" sz="2000" dirty="0" smtClean="0"/>
              <a:t>Updated to newer CAS versions (server:3.2.2, client:3.1.1)</a:t>
            </a:r>
          </a:p>
          <a:p>
            <a:pPr eaLnBrk="1" hangingPunct="1"/>
            <a:r>
              <a:rPr lang="en-US" sz="2000" dirty="0" smtClean="0"/>
              <a:t>Implementation of Single Sign-Out</a:t>
            </a:r>
          </a:p>
          <a:p>
            <a:pPr lvl="1" eaLnBrk="1" hangingPunct="1"/>
            <a:r>
              <a:rPr lang="en-US" sz="2000" dirty="0" smtClean="0"/>
              <a:t>A user logging off of one application will be logged off of all participating in the SSO session</a:t>
            </a:r>
          </a:p>
          <a:p>
            <a:pPr eaLnBrk="1" hangingPunct="1"/>
            <a:r>
              <a:rPr lang="en-US" sz="2000" dirty="0" smtClean="0"/>
              <a:t>Added support for Authentication Profiles and discovery of Authentication Services via Dorian’s trusted IDP metadata</a:t>
            </a:r>
          </a:p>
          <a:p>
            <a:pPr eaLnBrk="1" hangingPunct="1"/>
            <a:r>
              <a:rPr lang="en-US" sz="2000" dirty="0" smtClean="0"/>
              <a:t>Created comprehensive integration tests which deploy and test the WebSSO server, sample applications, Dorian, and CDS</a:t>
            </a:r>
          </a:p>
          <a:p>
            <a:pPr eaLnBrk="1" hangingPunct="1"/>
            <a:endParaRPr lang="en-US" sz="2000" dirty="0" smtClean="0"/>
          </a:p>
          <a:p>
            <a:pPr eaLnBrk="1" hangingPunct="1"/>
            <a:endParaRPr lang="en-US" sz="2000" dirty="0" smtClean="0"/>
          </a:p>
          <a:p>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Dorian</a:t>
            </a:r>
            <a:endParaRPr lang="en-US" dirty="0"/>
          </a:p>
        </p:txBody>
      </p:sp>
      <p:sp>
        <p:nvSpPr>
          <p:cNvPr id="9" name="Content Placeholder 8"/>
          <p:cNvSpPr>
            <a:spLocks noGrp="1"/>
          </p:cNvSpPr>
          <p:nvPr>
            <p:ph idx="1"/>
          </p:nvPr>
        </p:nvSpPr>
        <p:spPr/>
        <p:txBody>
          <a:bodyPr/>
          <a:lstStyle/>
          <a:p>
            <a:r>
              <a:rPr lang="en-US" sz="1800" dirty="0" smtClean="0"/>
              <a:t>Service now leverages Spring for configuration</a:t>
            </a:r>
          </a:p>
          <a:p>
            <a:r>
              <a:rPr lang="en-US" sz="1800" dirty="0" smtClean="0"/>
              <a:t>Implementation of Authentication Profiles and IDP metadata</a:t>
            </a:r>
          </a:p>
          <a:p>
            <a:pPr eaLnBrk="1" hangingPunct="1"/>
            <a:r>
              <a:rPr lang="en-US" sz="1800" dirty="0" smtClean="0"/>
              <a:t>Move from issuing Proxy Certificates to Short-Term Certificates</a:t>
            </a:r>
          </a:p>
          <a:p>
            <a:r>
              <a:rPr lang="en-US" sz="1800" dirty="0" smtClean="0"/>
              <a:t>Added comprehensive auditing to service and ability to access audit records over the service interface (as an admin)</a:t>
            </a:r>
          </a:p>
          <a:p>
            <a:r>
              <a:rPr lang="en-US" sz="1800" dirty="0" smtClean="0"/>
              <a:t>GAARDS UI support for querying and viewing audit records</a:t>
            </a:r>
            <a:endParaRPr lang="en-US" sz="1800" dirty="0"/>
          </a:p>
        </p:txBody>
      </p:sp>
      <p:pic>
        <p:nvPicPr>
          <p:cNvPr id="7" name="Picture 6" descr="Image36.png"/>
          <p:cNvPicPr>
            <a:picLocks noChangeAspect="1"/>
          </p:cNvPicPr>
          <p:nvPr/>
        </p:nvPicPr>
        <p:blipFill>
          <a:blip r:embed="rId2"/>
          <a:stretch>
            <a:fillRect/>
          </a:stretch>
        </p:blipFill>
        <p:spPr>
          <a:xfrm>
            <a:off x="570714" y="3429000"/>
            <a:ext cx="4306086" cy="2877316"/>
          </a:xfrm>
          <a:prstGeom prst="rect">
            <a:avLst/>
          </a:prstGeom>
        </p:spPr>
      </p:pic>
      <p:pic>
        <p:nvPicPr>
          <p:cNvPr id="10" name="Picture 9" descr="Image37.png"/>
          <p:cNvPicPr>
            <a:picLocks noChangeAspect="1"/>
          </p:cNvPicPr>
          <p:nvPr/>
        </p:nvPicPr>
        <p:blipFill>
          <a:blip r:embed="rId3"/>
          <a:stretch>
            <a:fillRect/>
          </a:stretch>
        </p:blipFill>
        <p:spPr>
          <a:xfrm>
            <a:off x="5257800" y="3753152"/>
            <a:ext cx="3328791" cy="219044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1.3 Installer</a:t>
            </a:r>
            <a:endParaRPr lang="en-US" dirty="0"/>
          </a:p>
        </p:txBody>
      </p:sp>
      <p:sp>
        <p:nvSpPr>
          <p:cNvPr id="3" name="Content Placeholder 2"/>
          <p:cNvSpPr>
            <a:spLocks noGrp="1"/>
          </p:cNvSpPr>
          <p:nvPr>
            <p:ph idx="1"/>
          </p:nvPr>
        </p:nvSpPr>
        <p:spPr>
          <a:xfrm>
            <a:off x="304800" y="1371600"/>
            <a:ext cx="5257800" cy="5029200"/>
          </a:xfrm>
        </p:spPr>
        <p:txBody>
          <a:bodyPr/>
          <a:lstStyle/>
          <a:p>
            <a:pPr eaLnBrk="1" hangingPunct="1"/>
            <a:r>
              <a:rPr lang="en-US" sz="1600" dirty="0" err="1" smtClean="0"/>
              <a:t>Refactored</a:t>
            </a:r>
            <a:r>
              <a:rPr lang="en-US" sz="1600" dirty="0" smtClean="0"/>
              <a:t> and refocused on desktop deployment (most common pattern)</a:t>
            </a:r>
          </a:p>
          <a:p>
            <a:pPr lvl="1" eaLnBrk="1" hangingPunct="1"/>
            <a:r>
              <a:rPr lang="en-US" sz="1600" dirty="0" smtClean="0"/>
              <a:t>Does not deploy/configure services anymore</a:t>
            </a:r>
          </a:p>
          <a:p>
            <a:pPr eaLnBrk="1" hangingPunct="1"/>
            <a:r>
              <a:rPr lang="en-US" sz="1600" dirty="0" smtClean="0"/>
              <a:t>Installs: prerequisites, configures caGrid, and configures containers (current CBIIT technology stack)</a:t>
            </a:r>
          </a:p>
          <a:p>
            <a:pPr lvl="1" eaLnBrk="1" hangingPunct="1"/>
            <a:r>
              <a:rPr lang="en-US" sz="1600" dirty="0" smtClean="0"/>
              <a:t>Added support for </a:t>
            </a:r>
            <a:r>
              <a:rPr lang="en-US" sz="1600" dirty="0" err="1" smtClean="0"/>
              <a:t>Jboss</a:t>
            </a:r>
            <a:endParaRPr lang="en-US" sz="1600" dirty="0" smtClean="0"/>
          </a:p>
          <a:p>
            <a:pPr eaLnBrk="1" hangingPunct="1"/>
            <a:r>
              <a:rPr lang="en-US" sz="1600" dirty="0" smtClean="0"/>
              <a:t>Can launch GAARDS UI to request credentials directly during installation</a:t>
            </a:r>
          </a:p>
          <a:p>
            <a:pPr lvl="1" eaLnBrk="1" hangingPunct="1"/>
            <a:r>
              <a:rPr lang="en-US" sz="1600" dirty="0" smtClean="0"/>
              <a:t>No longer necessary to stop and start installation for secure container configuration</a:t>
            </a:r>
          </a:p>
          <a:p>
            <a:pPr eaLnBrk="1" hangingPunct="1"/>
            <a:r>
              <a:rPr lang="en-US" sz="1600" dirty="0" smtClean="0"/>
              <a:t>Can easily be used to retarget a container to a new grid (change target grids and install new credentials)</a:t>
            </a:r>
          </a:p>
          <a:p>
            <a:pPr lvl="1" eaLnBrk="1" hangingPunct="1"/>
            <a:r>
              <a:rPr lang="en-US" sz="1600" dirty="0" smtClean="0"/>
              <a:t>Better support for custom target grids</a:t>
            </a:r>
          </a:p>
          <a:p>
            <a:pPr eaLnBrk="1" hangingPunct="1"/>
            <a:r>
              <a:rPr lang="en-US" sz="1600" dirty="0" smtClean="0"/>
              <a:t>Other usability improvements such as avoiding re-downloading, setting execute permissions on scripts, minimizing steps, etc</a:t>
            </a:r>
          </a:p>
          <a:p>
            <a:pPr lvl="1" eaLnBrk="1" hangingPunct="1"/>
            <a:endParaRPr lang="en-US" sz="1600" dirty="0" smtClean="0"/>
          </a:p>
          <a:p>
            <a:endParaRPr lang="en-US" sz="1600" dirty="0"/>
          </a:p>
        </p:txBody>
      </p:sp>
      <p:pic>
        <p:nvPicPr>
          <p:cNvPr id="4" name="Picture 3"/>
          <p:cNvPicPr>
            <a:picLocks noChangeAspect="1"/>
          </p:cNvPicPr>
          <p:nvPr/>
        </p:nvPicPr>
        <p:blipFill>
          <a:blip r:embed="rId2"/>
          <a:stretch>
            <a:fillRect/>
          </a:stretch>
        </p:blipFill>
        <p:spPr>
          <a:xfrm>
            <a:off x="5486400" y="2493724"/>
            <a:ext cx="3505200" cy="253547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Workflow:</a:t>
            </a:r>
            <a:br>
              <a:rPr lang="en-US" dirty="0" smtClean="0"/>
            </a:br>
            <a:r>
              <a:rPr lang="en-US" dirty="0" err="1" smtClean="0"/>
              <a:t>Taverna</a:t>
            </a:r>
            <a:endParaRPr lang="en-US" dirty="0" smtClean="0"/>
          </a:p>
        </p:txBody>
      </p:sp>
      <p:sp>
        <p:nvSpPr>
          <p:cNvPr id="32771" name="Content Placeholder 2"/>
          <p:cNvSpPr>
            <a:spLocks noGrp="1"/>
          </p:cNvSpPr>
          <p:nvPr>
            <p:ph idx="1"/>
          </p:nvPr>
        </p:nvSpPr>
        <p:spPr/>
        <p:txBody>
          <a:bodyPr/>
          <a:lstStyle/>
          <a:p>
            <a:r>
              <a:rPr lang="en-US" sz="2000" dirty="0" smtClean="0"/>
              <a:t>Added a new service </a:t>
            </a:r>
            <a:r>
              <a:rPr lang="en-US" sz="2000" dirty="0" err="1" smtClean="0"/>
              <a:t>Taverna</a:t>
            </a:r>
            <a:r>
              <a:rPr lang="en-US" sz="2000" dirty="0" smtClean="0"/>
              <a:t> Workflow Factory Service for executing </a:t>
            </a:r>
            <a:r>
              <a:rPr lang="en-US" sz="2000" dirty="0" err="1" smtClean="0"/>
              <a:t>Scufl</a:t>
            </a:r>
            <a:r>
              <a:rPr lang="en-US" sz="2000" dirty="0" smtClean="0"/>
              <a:t> (Simple Conceptual Unified Flow language) workflows, which is the language of the </a:t>
            </a:r>
            <a:r>
              <a:rPr lang="en-US" sz="2000" dirty="0" err="1" smtClean="0"/>
              <a:t>Taverna</a:t>
            </a:r>
            <a:r>
              <a:rPr lang="en-US" sz="2000" dirty="0" smtClean="0"/>
              <a:t> Workbench</a:t>
            </a:r>
          </a:p>
          <a:p>
            <a:pPr lvl="1"/>
            <a:r>
              <a:rPr lang="en-US" sz="1800" dirty="0" smtClean="0"/>
              <a:t>Leverages the same service infrastructure as the existing BPEL-based workflow service</a:t>
            </a:r>
          </a:p>
          <a:p>
            <a:r>
              <a:rPr lang="en-US" sz="2000" dirty="0" smtClean="0"/>
              <a:t>Updated client support to </a:t>
            </a:r>
            <a:r>
              <a:rPr lang="en-US" sz="2000" dirty="0" err="1" smtClean="0"/>
              <a:t>Taverna</a:t>
            </a:r>
            <a:r>
              <a:rPr lang="en-US" sz="2000" dirty="0" smtClean="0"/>
              <a:t> 2</a:t>
            </a:r>
            <a:endParaRPr lang="en-US" sz="2000" dirty="0"/>
          </a:p>
        </p:txBody>
      </p:sp>
      <p:pic>
        <p:nvPicPr>
          <p:cNvPr id="4" name="Picture 3"/>
          <p:cNvPicPr>
            <a:picLocks noChangeAspect="1"/>
          </p:cNvPicPr>
          <p:nvPr/>
        </p:nvPicPr>
        <p:blipFill>
          <a:blip r:embed="rId2"/>
          <a:stretch>
            <a:fillRect/>
          </a:stretch>
        </p:blipFill>
        <p:spPr>
          <a:xfrm>
            <a:off x="2057400" y="3452423"/>
            <a:ext cx="4836160" cy="302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marL="457200" indent="-457200" eaLnBrk="1" hangingPunct="1">
              <a:spcBef>
                <a:spcPts val="300"/>
              </a:spcBef>
              <a:spcAft>
                <a:spcPts val="600"/>
              </a:spcAft>
            </a:pPr>
            <a:r>
              <a:rPr lang="en-US" sz="2800" dirty="0"/>
              <a:t>The “G” in caBIG</a:t>
            </a:r>
          </a:p>
          <a:p>
            <a:pPr marL="914400" lvl="1" indent="-457200" eaLnBrk="1" hangingPunct="1">
              <a:spcBef>
                <a:spcPts val="300"/>
              </a:spcBef>
              <a:spcAft>
                <a:spcPts val="600"/>
              </a:spcAft>
            </a:pPr>
            <a:r>
              <a:rPr lang="en-US" sz="2800" b="1" dirty="0">
                <a:ea typeface="ＭＳ Ｐゴシック" pitchFamily="-65" charset="-128"/>
              </a:rPr>
              <a:t>Ca</a:t>
            </a:r>
            <a:r>
              <a:rPr lang="en-US" sz="2400" dirty="0">
                <a:ea typeface="ＭＳ Ｐゴシック" pitchFamily="-65" charset="-128"/>
              </a:rPr>
              <a:t>ncer </a:t>
            </a:r>
            <a:r>
              <a:rPr lang="en-US" sz="2400" b="1" dirty="0">
                <a:ea typeface="ＭＳ Ｐゴシック" pitchFamily="-65" charset="-128"/>
              </a:rPr>
              <a:t>B</a:t>
            </a:r>
            <a:r>
              <a:rPr lang="en-US" sz="2400" dirty="0">
                <a:ea typeface="ＭＳ Ｐゴシック" pitchFamily="-65" charset="-128"/>
              </a:rPr>
              <a:t>iomedical </a:t>
            </a:r>
            <a:r>
              <a:rPr lang="en-US" sz="2400" b="1" dirty="0">
                <a:ea typeface="ＭＳ Ｐゴシック" pitchFamily="-65" charset="-128"/>
              </a:rPr>
              <a:t>I</a:t>
            </a:r>
            <a:r>
              <a:rPr lang="en-US" sz="2400" dirty="0">
                <a:ea typeface="ＭＳ Ｐゴシック" pitchFamily="-65" charset="-128"/>
              </a:rPr>
              <a:t>nformatics </a:t>
            </a:r>
            <a:r>
              <a:rPr lang="en-US" sz="2800" b="1" dirty="0">
                <a:ea typeface="ＭＳ Ｐゴシック" pitchFamily="-65" charset="-128"/>
              </a:rPr>
              <a:t>Grid</a:t>
            </a:r>
            <a:endParaRPr lang="en-US" sz="2400" b="1" dirty="0">
              <a:ea typeface="ＭＳ Ｐゴシック" pitchFamily="-65" charset="-128"/>
            </a:endParaRPr>
          </a:p>
          <a:p>
            <a:pPr marL="457200" indent="-457200" eaLnBrk="1" hangingPunct="1">
              <a:spcBef>
                <a:spcPts val="300"/>
              </a:spcBef>
              <a:spcAft>
                <a:spcPts val="600"/>
              </a:spcAft>
            </a:pPr>
            <a:r>
              <a:rPr lang="en-US" sz="2800" dirty="0"/>
              <a:t>Provides the software foundation which underlies the tools and applications of caBIG</a:t>
            </a:r>
          </a:p>
          <a:p>
            <a:pPr marL="457200" indent="-457200" eaLnBrk="1" hangingPunct="1">
              <a:spcBef>
                <a:spcPts val="300"/>
              </a:spcBef>
              <a:spcAft>
                <a:spcPts val="600"/>
              </a:spcAft>
            </a:pPr>
            <a:r>
              <a:rPr lang="en-US" sz="2800" dirty="0"/>
              <a:t>Analogous to the “</a:t>
            </a:r>
            <a:r>
              <a:rPr lang="en-US" sz="2800" i="1" dirty="0"/>
              <a:t>power grid</a:t>
            </a:r>
            <a:r>
              <a:rPr lang="en-US" sz="2800" dirty="0" smtClean="0"/>
              <a:t>”</a:t>
            </a:r>
          </a:p>
          <a:p>
            <a:pPr marL="914400" lvl="1" indent="-457200" eaLnBrk="1" hangingPunct="1">
              <a:spcBef>
                <a:spcPts val="300"/>
              </a:spcBef>
              <a:spcAft>
                <a:spcPts val="600"/>
              </a:spcAft>
            </a:pPr>
            <a:r>
              <a:rPr lang="en-US" sz="2400" dirty="0">
                <a:ea typeface="ＭＳ Ｐゴシック" pitchFamily="-65" charset="-128"/>
              </a:rPr>
              <a:t>A multitude of </a:t>
            </a:r>
            <a:r>
              <a:rPr lang="en-US" sz="2400" i="1" dirty="0">
                <a:ea typeface="ＭＳ Ｐゴシック" pitchFamily="-65" charset="-128"/>
              </a:rPr>
              <a:t>applications</a:t>
            </a:r>
            <a:r>
              <a:rPr lang="en-US" sz="2400" dirty="0">
                <a:ea typeface="ＭＳ Ｐゴシック" pitchFamily="-65" charset="-128"/>
              </a:rPr>
              <a:t> with differing requirements can seamlessly be </a:t>
            </a:r>
            <a:r>
              <a:rPr lang="en-US" sz="2400" i="1" dirty="0">
                <a:ea typeface="ＭＳ Ｐゴシック" pitchFamily="-65" charset="-128"/>
              </a:rPr>
              <a:t>plugged in </a:t>
            </a:r>
            <a:r>
              <a:rPr lang="en-US" sz="2400" dirty="0">
                <a:ea typeface="ＭＳ Ｐゴシック" pitchFamily="-65" charset="-128"/>
              </a:rPr>
              <a:t>to a common infrastructure</a:t>
            </a:r>
            <a:endParaRPr lang="en-US" sz="2400" i="1" dirty="0">
              <a:ea typeface="ＭＳ Ｐゴシック" pitchFamily="-65" charset="-128"/>
            </a:endParaRPr>
          </a:p>
          <a:p>
            <a:pPr eaLnBrk="1" hangingPunct="1">
              <a:spcBef>
                <a:spcPts val="300"/>
              </a:spcBef>
              <a:spcAft>
                <a:spcPts val="600"/>
              </a:spcAft>
            </a:pPr>
            <a:endParaRPr lang="en-US" dirty="0"/>
          </a:p>
          <a:p>
            <a:pPr marL="800100" lvl="1" indent="-342900" eaLnBrk="1" hangingPunct="1">
              <a:spcBef>
                <a:spcPts val="300"/>
              </a:spcBef>
              <a:spcAft>
                <a:spcPts val="600"/>
              </a:spcAft>
            </a:pPr>
            <a:endParaRPr lang="en-US" dirty="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a:t>What is caGrid to caBIG?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t>History of caGrid</a:t>
            </a:r>
          </a:p>
        </p:txBody>
      </p:sp>
      <p:sp>
        <p:nvSpPr>
          <p:cNvPr id="17413" name="Rectangle 5"/>
          <p:cNvSpPr>
            <a:spLocks noGrp="1" noChangeArrowheads="1"/>
          </p:cNvSpPr>
          <p:nvPr>
            <p:ph idx="1"/>
          </p:nvPr>
        </p:nvSpPr>
        <p:spPr/>
        <p:txBody>
          <a:bodyPr/>
          <a:lstStyle/>
          <a:p>
            <a:pPr eaLnBrk="1" hangingPunct="1"/>
            <a:r>
              <a:rPr lang="en-US" sz="2400" dirty="0"/>
              <a:t>Developed as the Grid toolkit for caBIG, 2004</a:t>
            </a:r>
          </a:p>
          <a:p>
            <a:pPr eaLnBrk="1" hangingPunct="1"/>
            <a:r>
              <a:rPr lang="en-US" sz="2400" dirty="0"/>
              <a:t>caGrid 1.0 was a </a:t>
            </a:r>
            <a:r>
              <a:rPr lang="en-US" sz="2400" i="1" dirty="0"/>
              <a:t>revolutionary</a:t>
            </a:r>
            <a:r>
              <a:rPr lang="en-US" sz="2400" dirty="0"/>
              <a:t> release of the caGrid </a:t>
            </a:r>
            <a:r>
              <a:rPr lang="en-US" sz="2400" dirty="0" smtClean="0"/>
              <a:t>infrastructure (yellow highlight), </a:t>
            </a:r>
            <a:r>
              <a:rPr lang="en-US" sz="2400" dirty="0"/>
              <a:t>replacing the 0.5.x test bed stream</a:t>
            </a:r>
          </a:p>
          <a:p>
            <a:pPr eaLnBrk="1" hangingPunct="1"/>
            <a:r>
              <a:rPr lang="en-US" sz="2400" dirty="0"/>
              <a:t>The last release of caGrid was version </a:t>
            </a:r>
            <a:r>
              <a:rPr lang="en-US" sz="2400" dirty="0" smtClean="0"/>
              <a:t>1.3, </a:t>
            </a:r>
            <a:r>
              <a:rPr lang="en-US" sz="2400" dirty="0"/>
              <a:t>released mid</a:t>
            </a:r>
            <a:r>
              <a:rPr lang="en-US" sz="2400" dirty="0" smtClean="0"/>
              <a:t> March 2009</a:t>
            </a:r>
          </a:p>
          <a:p>
            <a:pPr eaLnBrk="1" hangingPunct="1"/>
            <a:endParaRPr lang="en-US" sz="2400" dirty="0"/>
          </a:p>
        </p:txBody>
      </p:sp>
      <p:pic>
        <p:nvPicPr>
          <p:cNvPr id="6" name="Picture 5" descr="caGrid-History-Timeline.png"/>
          <p:cNvPicPr>
            <a:picLocks noChangeAspect="1"/>
          </p:cNvPicPr>
          <p:nvPr/>
        </p:nvPicPr>
        <p:blipFill>
          <a:blip r:embed="rId3"/>
          <a:stretch>
            <a:fillRect/>
          </a:stretch>
        </p:blipFill>
        <p:spPr>
          <a:xfrm>
            <a:off x="0" y="4038259"/>
            <a:ext cx="9144000" cy="19618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caGrid Suite</a:t>
            </a:r>
            <a:endParaRPr lang="en-US" dirty="0"/>
          </a:p>
        </p:txBody>
      </p:sp>
      <p:pic>
        <p:nvPicPr>
          <p:cNvPr id="4" name="Content Placeholder 3" descr="Untitled.png"/>
          <p:cNvPicPr>
            <a:picLocks noGrp="1" noChangeAspect="1"/>
          </p:cNvPicPr>
          <p:nvPr>
            <p:ph sz="half" idx="1"/>
          </p:nvPr>
        </p:nvPicPr>
        <p:blipFill>
          <a:blip r:embed="rId2"/>
          <a:srcRect t="-16737" b="-16737"/>
          <a:stretch>
            <a:fillRect/>
          </a:stretch>
        </p:blipFill>
        <p:spPr>
          <a:xfrm>
            <a:off x="6021806" y="1813568"/>
            <a:ext cx="2963349" cy="3534270"/>
          </a:xfrm>
        </p:spPr>
      </p:pic>
      <p:sp>
        <p:nvSpPr>
          <p:cNvPr id="10" name="Content Placeholder 9"/>
          <p:cNvSpPr>
            <a:spLocks noGrp="1"/>
          </p:cNvSpPr>
          <p:nvPr>
            <p:ph sz="half" idx="2"/>
          </p:nvPr>
        </p:nvSpPr>
        <p:spPr>
          <a:xfrm>
            <a:off x="344395" y="1343988"/>
            <a:ext cx="5522673" cy="5172319"/>
          </a:xfrm>
        </p:spPr>
        <p:txBody>
          <a:bodyPr/>
          <a:lstStyle/>
          <a:p>
            <a:pPr>
              <a:spcAft>
                <a:spcPts val="600"/>
              </a:spcAft>
            </a:pPr>
            <a:r>
              <a:rPr lang="en-US" sz="2400" dirty="0" smtClean="0"/>
              <a:t>Currently consists of three high-level products:</a:t>
            </a:r>
          </a:p>
          <a:p>
            <a:pPr lvl="1">
              <a:spcAft>
                <a:spcPts val="600"/>
              </a:spcAft>
            </a:pPr>
            <a:r>
              <a:rPr lang="en-US" sz="1800" b="1" dirty="0" smtClean="0"/>
              <a:t>caGrid Core Infrastructure</a:t>
            </a:r>
          </a:p>
          <a:p>
            <a:pPr lvl="2">
              <a:spcAft>
                <a:spcPts val="600"/>
              </a:spcAft>
            </a:pPr>
            <a:r>
              <a:rPr lang="en-US" sz="1600" dirty="0" smtClean="0"/>
              <a:t>consisting of the core services, APIs, and tools</a:t>
            </a:r>
          </a:p>
          <a:p>
            <a:pPr lvl="1">
              <a:spcAft>
                <a:spcPts val="600"/>
              </a:spcAft>
            </a:pPr>
            <a:r>
              <a:rPr lang="en-US" sz="1800" b="1" dirty="0" smtClean="0"/>
              <a:t>caGrid Workflow Client</a:t>
            </a:r>
          </a:p>
          <a:p>
            <a:pPr lvl="2">
              <a:spcAft>
                <a:spcPts val="600"/>
              </a:spcAft>
            </a:pPr>
            <a:r>
              <a:rPr lang="en-US" sz="1600" dirty="0" smtClean="0"/>
              <a:t>focusing on making workflows usable by the scientific community</a:t>
            </a:r>
          </a:p>
          <a:p>
            <a:pPr lvl="1">
              <a:spcAft>
                <a:spcPts val="600"/>
              </a:spcAft>
            </a:pPr>
            <a:r>
              <a:rPr lang="en-US" sz="1800" b="1" dirty="0" smtClean="0"/>
              <a:t>caGrid Portal</a:t>
            </a:r>
          </a:p>
          <a:p>
            <a:pPr lvl="2">
              <a:spcAft>
                <a:spcPts val="600"/>
              </a:spcAft>
            </a:pPr>
            <a:r>
              <a:rPr lang="en-US" sz="1600" dirty="0" smtClean="0"/>
              <a:t>providing a web-based application enabling discovery and interaction with the services that are available on the caGrid infrastructure</a:t>
            </a:r>
          </a:p>
          <a:p>
            <a:pPr>
              <a:spcAft>
                <a:spcPts val="600"/>
              </a:spcAft>
            </a:pP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i="1" dirty="0" smtClean="0"/>
              <a:t>A Software Infrastructure:</a:t>
            </a:r>
            <a:r>
              <a:rPr lang="en-US" dirty="0" smtClean="0"/>
              <a:t/>
            </a:r>
            <a:br>
              <a:rPr lang="en-US" dirty="0" smtClean="0"/>
            </a:br>
            <a:r>
              <a:rPr lang="en-US" dirty="0" smtClean="0"/>
              <a:t>Focus </a:t>
            </a:r>
            <a:r>
              <a:rPr lang="en-US" dirty="0"/>
              <a:t>Areas</a:t>
            </a:r>
          </a:p>
        </p:txBody>
      </p:sp>
      <p:sp>
        <p:nvSpPr>
          <p:cNvPr id="21507" name="Content Placeholder 2"/>
          <p:cNvSpPr>
            <a:spLocks noGrp="1"/>
          </p:cNvSpPr>
          <p:nvPr>
            <p:ph idx="1"/>
          </p:nvPr>
        </p:nvSpPr>
        <p:spPr/>
        <p:txBody>
          <a:bodyPr/>
          <a:lstStyle/>
          <a:p>
            <a:r>
              <a:rPr lang="en-US" sz="1600" dirty="0"/>
              <a:t>Leveraging Grid technologies and standards as an interoperability platform</a:t>
            </a:r>
          </a:p>
          <a:p>
            <a:r>
              <a:rPr lang="en-US" sz="1600" dirty="0"/>
              <a:t>Metadata Infrastructure</a:t>
            </a:r>
          </a:p>
          <a:p>
            <a:pPr lvl="1"/>
            <a:r>
              <a:rPr lang="en-US" sz="1600" dirty="0"/>
              <a:t>Surfacing wealth of existing caBIG data-oriented metadata on the grid</a:t>
            </a:r>
          </a:p>
          <a:p>
            <a:pPr lvl="1"/>
            <a:r>
              <a:rPr lang="en-US" sz="1600" dirty="0"/>
              <a:t>Providing new service-oriented metadata</a:t>
            </a:r>
          </a:p>
          <a:p>
            <a:r>
              <a:rPr lang="en-US" sz="1600" dirty="0"/>
              <a:t>Security</a:t>
            </a:r>
          </a:p>
          <a:p>
            <a:pPr lvl="1"/>
            <a:r>
              <a:rPr lang="en-US" sz="1600" dirty="0"/>
              <a:t>Integrating existing systems and applications with Grid security</a:t>
            </a:r>
          </a:p>
          <a:p>
            <a:pPr lvl="1"/>
            <a:r>
              <a:rPr lang="en-US" sz="1600" dirty="0"/>
              <a:t>Lowering burden of implementation of grid-wide and local policy</a:t>
            </a:r>
          </a:p>
          <a:p>
            <a:r>
              <a:rPr lang="en-US" sz="1600" dirty="0"/>
              <a:t>Service Developer Tooling</a:t>
            </a:r>
          </a:p>
          <a:p>
            <a:pPr lvl="1"/>
            <a:r>
              <a:rPr lang="en-US" sz="1600" dirty="0"/>
              <a:t>Powerful platform for bringing applications and data to the grid</a:t>
            </a:r>
          </a:p>
          <a:p>
            <a:r>
              <a:rPr lang="en-US" sz="1600" dirty="0"/>
              <a:t>Facilitating Grid wide operations</a:t>
            </a:r>
          </a:p>
          <a:p>
            <a:pPr lvl="1"/>
            <a:r>
              <a:rPr lang="en-US" sz="1600" dirty="0"/>
              <a:t>Federated query, workflow execution, resource discovery</a:t>
            </a:r>
          </a:p>
          <a:p>
            <a:r>
              <a:rPr lang="en-US" sz="1600" dirty="0"/>
              <a:t>Making the Grid more accessible</a:t>
            </a:r>
          </a:p>
          <a:p>
            <a:pPr lvl="1"/>
            <a:r>
              <a:rPr lang="en-US" sz="1600" dirty="0"/>
              <a:t>Graphical installation and configuration, higher-level object-oriented APIs, web portals, graphical administrative applications</a:t>
            </a:r>
          </a:p>
          <a:p>
            <a:r>
              <a:rPr lang="en-US" sz="1600" dirty="0"/>
              <a:t>Quality</a:t>
            </a:r>
          </a:p>
          <a:p>
            <a:pPr lvl="1"/>
            <a:r>
              <a:rPr lang="en-US" sz="1600" dirty="0"/>
              <a:t>Comprehensive testing infrastructure, automated builds and test execution on multiple platforms, dashboard with historical archive</a:t>
            </a:r>
          </a:p>
          <a:p>
            <a:endParaRPr lang="en-US" sz="1600" dirty="0"/>
          </a:p>
          <a:p>
            <a:endParaRPr 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TITLE_TAG" val="Life on the Grid: Implementation Scenarios"/>
  <p:tag name="ARTICULATE_SLIDE_PAUSE" val="1"/>
  <p:tag name="ARTICULATE_NAV_LEVEL" val="2"/>
  <p:tag name="ARTICULATE_PLAYLIST_ID"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PAUSE" val="1"/>
  <p:tag name="ARTICULATE_NAV_LEVEL" val="1"/>
  <p:tag name="ARTICULATE_PLAYLIST_ID" val="-1"/>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0|0.1|0.2|0.2|0.1|0.2"/>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51.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6680</TotalTime>
  <Words>4449</Words>
  <PresentationFormat>On-screen Show (4:3)</PresentationFormat>
  <Paragraphs>542</Paragraphs>
  <Slides>57</Slides>
  <Notes>25</Notes>
  <HiddenSlides>0</HiddenSlides>
  <MMClips>0</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57</vt:i4>
      </vt:variant>
    </vt:vector>
  </HeadingPairs>
  <TitlesOfParts>
    <vt:vector size="60" baseType="lpstr">
      <vt:lpstr>Default Design</vt:lpstr>
      <vt:lpstr>1_Default Design</vt:lpstr>
      <vt:lpstr>Visio</vt:lpstr>
      <vt:lpstr>Getting Connected to caBIG® and the Grid: caGrid Overview</vt:lpstr>
      <vt:lpstr>Agenda</vt:lpstr>
      <vt:lpstr>What is caBIG?</vt:lpstr>
      <vt:lpstr>Driving needs: cancer Biomedical Informatics Grid</vt:lpstr>
      <vt:lpstr>What is caGrid?</vt:lpstr>
      <vt:lpstr>What is caGrid to caBIG?</vt:lpstr>
      <vt:lpstr>History of caGrid</vt:lpstr>
      <vt:lpstr>The caGrid Suite</vt:lpstr>
      <vt:lpstr>A Software Infrastructure: Focus Areas</vt:lpstr>
      <vt:lpstr>A Production Grid Deployment: caGrid Core Services</vt:lpstr>
      <vt:lpstr>A Community of Developers: Community Involvement</vt:lpstr>
      <vt:lpstr>caGrid as the fabric of caBIG</vt:lpstr>
      <vt:lpstr>caGrid 1.3 Core Services</vt:lpstr>
      <vt:lpstr>Metadata Services</vt:lpstr>
      <vt:lpstr>caGrid Data Description Infrastructure</vt:lpstr>
      <vt:lpstr>caGrid Standard Service Metadata</vt:lpstr>
      <vt:lpstr>caGrid Advertisement and Discovery</vt:lpstr>
      <vt:lpstr>Data Service Overview</vt:lpstr>
      <vt:lpstr>Data Service Query Language</vt:lpstr>
      <vt:lpstr>Federated Query Processor</vt:lpstr>
      <vt:lpstr>Workflow Services</vt:lpstr>
      <vt:lpstr>Introduce Vision</vt:lpstr>
      <vt:lpstr>Introduce Overview</vt:lpstr>
      <vt:lpstr>Introduce Features</vt:lpstr>
      <vt:lpstr>An example service development process (0 lines of developer code)</vt:lpstr>
      <vt:lpstr>GAARDS Overview</vt:lpstr>
      <vt:lpstr>GAARDS Components</vt:lpstr>
      <vt:lpstr>GAARDS Components cont.</vt:lpstr>
      <vt:lpstr>GAARDS Components cont.</vt:lpstr>
      <vt:lpstr>Slide 30</vt:lpstr>
      <vt:lpstr>Components of CaGrid Workflow System</vt:lpstr>
      <vt:lpstr>Lymphoma Prediction Workflow</vt:lpstr>
      <vt:lpstr>Slide 33</vt:lpstr>
      <vt:lpstr>Lymphoma type prediction </vt:lpstr>
      <vt:lpstr>Future Work</vt:lpstr>
      <vt:lpstr>Slide 36</vt:lpstr>
      <vt:lpstr>Easier to Use, Researcher-Focused</vt:lpstr>
      <vt:lpstr>Browsing, Searching, Contributing</vt:lpstr>
      <vt:lpstr>What’s coming?</vt:lpstr>
      <vt:lpstr>caGrid Quality Dashboard</vt:lpstr>
      <vt:lpstr>Project Resources and Communication</vt:lpstr>
      <vt:lpstr>Getting Connected to caBIG® and the Grid: caGrid Overview</vt:lpstr>
      <vt:lpstr>Slide 43</vt:lpstr>
      <vt:lpstr>Deprecated Services</vt:lpstr>
      <vt:lpstr>Deprecated Services</vt:lpstr>
      <vt:lpstr>Gold Compatibility: Global Model Exchange (GME)</vt:lpstr>
      <vt:lpstr>Gold Compatibility: Metadata Model Service (MMS)</vt:lpstr>
      <vt:lpstr>Gold Compatibility: Index Service</vt:lpstr>
      <vt:lpstr>caCORE SDK Integration</vt:lpstr>
      <vt:lpstr>Data Services: Federated Query Processor (FQP)</vt:lpstr>
      <vt:lpstr>Introduce Toolkit: Security-related improvements </vt:lpstr>
      <vt:lpstr>Introduce Toolkit: Other improvements</vt:lpstr>
      <vt:lpstr>Security: Authentication Enhancements</vt:lpstr>
      <vt:lpstr>Security: WebSSO Enhancements</vt:lpstr>
      <vt:lpstr>Security: Dorian</vt:lpstr>
      <vt:lpstr>caGrid 1.3 Installer</vt:lpstr>
      <vt:lpstr>Workflow: Taverna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oster</dc:creator>
  <cp:lastModifiedBy>Scott Oster</cp:lastModifiedBy>
  <cp:revision>463</cp:revision>
  <dcterms:created xsi:type="dcterms:W3CDTF">2009-07-16T17:22:20Z</dcterms:created>
  <dcterms:modified xsi:type="dcterms:W3CDTF">2009-07-16T17:23:58Z</dcterms:modified>
</cp:coreProperties>
</file>